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8" r:id="rId2"/>
    <p:sldId id="260" r:id="rId3"/>
    <p:sldId id="332" r:id="rId4"/>
    <p:sldId id="257" r:id="rId5"/>
    <p:sldId id="263" r:id="rId6"/>
    <p:sldId id="264" r:id="rId7"/>
    <p:sldId id="327" r:id="rId8"/>
    <p:sldId id="328" r:id="rId9"/>
    <p:sldId id="325" r:id="rId10"/>
    <p:sldId id="323" r:id="rId11"/>
    <p:sldId id="333" r:id="rId12"/>
    <p:sldId id="339" r:id="rId13"/>
    <p:sldId id="335" r:id="rId14"/>
    <p:sldId id="336" r:id="rId15"/>
    <p:sldId id="337" r:id="rId16"/>
    <p:sldId id="326" r:id="rId17"/>
    <p:sldId id="329" r:id="rId18"/>
    <p:sldId id="33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B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54"/>
    <p:restoredTop sz="96296"/>
  </p:normalViewPr>
  <p:slideViewPr>
    <p:cSldViewPr snapToGrid="0" snapToObjects="1">
      <p:cViewPr varScale="1">
        <p:scale>
          <a:sx n="124" d="100"/>
          <a:sy n="124" d="100"/>
        </p:scale>
        <p:origin x="2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87213-9EF3-E24A-BB81-08FF1E9BFB90}" type="datetimeFigureOut">
              <a:rPr lang="en-US" smtClean="0"/>
              <a:t>10/29/20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B581B-179C-4646-AFFD-5CE8EA663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40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5C2390-3255-104F-99F3-9680425726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030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5C2390-3255-104F-99F3-9680425726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56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5C2390-3255-104F-99F3-9680425726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746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5C2390-3255-104F-99F3-9680425726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221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5C2390-3255-104F-99F3-9680425726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435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5C2390-3255-104F-99F3-9680425726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073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5C2390-3255-104F-99F3-9680425726D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61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2900A-41C0-F546-BAB3-410B1972E8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815CE8-54C8-2244-A89A-669EC00EF7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D616E3-D01E-0940-89E1-610A6F807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E35E4-59AB-944E-8963-70EECBCBDA43}" type="datetimeFigureOut">
              <a:rPr lang="en-US" smtClean="0"/>
              <a:t>10/29/20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1C643-560D-C140-BF23-907696351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656520-4CC0-FF47-9028-77ADDB262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717C5-B900-BA40-9437-268869356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13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6756A-C57D-E344-8ABC-2E730304A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56AB47-A182-8A48-8619-C4EDCEACE4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04E3B-5DAC-7B47-B145-52CF15951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E35E4-59AB-944E-8963-70EECBCBDA43}" type="datetimeFigureOut">
              <a:rPr lang="en-US" smtClean="0"/>
              <a:t>10/29/20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AD1D16-0BBC-5745-A34F-FB39C1723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44CA0-3010-0C40-9AA9-C1F03688B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717C5-B900-BA40-9437-268869356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26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17F4F2-FBDE-9E4F-BCFD-3FC0718CFB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D5CFD2-BAF1-C040-BE54-86B9ABE64B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34FDF-27DE-CB46-B0BB-DFD8D71E6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E35E4-59AB-944E-8963-70EECBCBDA43}" type="datetimeFigureOut">
              <a:rPr lang="en-US" smtClean="0"/>
              <a:t>10/29/20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831C0-14BC-4E43-8384-10C43F8BF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3DCB8-86A8-6D42-9E3C-09E3B2A90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717C5-B900-BA40-9437-268869356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626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2BAB6-5682-B64A-84F0-11B4AC726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B3D82-5485-BC4C-8E54-9092B44994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140858-29FF-0C40-87E6-4B7194577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E35E4-59AB-944E-8963-70EECBCBDA43}" type="datetimeFigureOut">
              <a:rPr lang="en-US" smtClean="0"/>
              <a:t>10/29/20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F6A1CC-01B8-1B46-B7AA-123554B59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A42719-7188-7344-A006-EC65E0D29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717C5-B900-BA40-9437-268869356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142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0A902-DB61-FF4A-BDAD-46BA2A202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D4462E-2CCE-8744-813D-436BE0C111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91004-90BD-D749-A91A-7D868B8B6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E35E4-59AB-944E-8963-70EECBCBDA43}" type="datetimeFigureOut">
              <a:rPr lang="en-US" smtClean="0"/>
              <a:t>10/29/20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1C23EB-8930-344E-8941-571494C84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117A85-9C38-244B-ACD7-09515EF8A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717C5-B900-BA40-9437-268869356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388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F5286-5F62-344B-8981-C3372CA5A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DB89B-3ABA-8F48-B03D-16150D2C4C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D3A320-62B9-BC46-A450-3415720753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0D1673-54E9-134D-8EF4-466429F41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E35E4-59AB-944E-8963-70EECBCBDA43}" type="datetimeFigureOut">
              <a:rPr lang="en-US" smtClean="0"/>
              <a:t>10/29/20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18EF28-11F4-B04F-9E06-F9A90699F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EB13FE-C707-3E43-8B49-5C70BA1E3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717C5-B900-BA40-9437-268869356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022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6CF48-C30F-EF43-9ECD-60249663E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2A91-31B7-224B-A2EF-0D5DF2581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E086AE-856F-EA49-9835-CF0BE50A77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D51902-B552-6A4E-8C11-98B9282C59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5FA11E-44A8-334C-B080-B9A74C1235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0EFC8C-20E6-2D4F-A9DD-B3E5A7CAC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E35E4-59AB-944E-8963-70EECBCBDA43}" type="datetimeFigureOut">
              <a:rPr lang="en-US" smtClean="0"/>
              <a:t>10/29/20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F40F7D-49C2-2C4E-8667-F8A3D1CCF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82D698-36F5-2947-853B-D4602FDE4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717C5-B900-BA40-9437-268869356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937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47E38-B1A8-2B4B-AD7B-0491CBAF4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6C95D0-1983-5647-ADC5-878726F52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E35E4-59AB-944E-8963-70EECBCBDA43}" type="datetimeFigureOut">
              <a:rPr lang="en-US" smtClean="0"/>
              <a:t>10/29/20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780AE7-31D3-A54C-98B4-34E382F89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B237FE-3DB4-9345-978B-0E5703479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717C5-B900-BA40-9437-268869356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569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213758-D5F5-DB49-9205-F8BC6C481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E35E4-59AB-944E-8963-70EECBCBDA43}" type="datetimeFigureOut">
              <a:rPr lang="en-US" smtClean="0"/>
              <a:t>10/29/20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131D42-CF6C-0F4B-8ABE-0F5B0A440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A2D333-C3B9-424D-8408-DE5AAC9C3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717C5-B900-BA40-9437-268869356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78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87AB9-7055-1446-B5A0-946191C27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5CD67-6491-7943-A9C0-4867ED61D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935539-1CF5-4B4B-BB0B-A40C599E63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F9AAA0-867E-5347-94EB-AB25EAA10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E35E4-59AB-944E-8963-70EECBCBDA43}" type="datetimeFigureOut">
              <a:rPr lang="en-US" smtClean="0"/>
              <a:t>10/29/20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239DA9-21B7-3544-AE8F-80BAF5321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E0F4A0-FC35-0C40-86D1-F72932473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717C5-B900-BA40-9437-268869356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95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7F155-8A33-C443-AD46-24D3CA3E5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037603-C67B-924B-A6FF-2AD72CB257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EC3325-1E6A-5540-AE21-A8CE572DC1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C334CB-B95D-2748-9E4A-8A18FEDCC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E35E4-59AB-944E-8963-70EECBCBDA43}" type="datetimeFigureOut">
              <a:rPr lang="en-US" smtClean="0"/>
              <a:t>10/29/20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DFB4ED-80C3-B54E-BED7-174446CC8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997E23-B0B1-694E-924C-B2FF4EB72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717C5-B900-BA40-9437-268869356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549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680A26-1FA2-5645-9505-820973EF2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B1B5B3-9F09-0C4E-916D-D90CB7C69B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D166F9-DC75-7D48-84D7-F023D3211E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E35E4-59AB-944E-8963-70EECBCBDA43}" type="datetimeFigureOut">
              <a:rPr lang="en-US" smtClean="0"/>
              <a:t>10/29/20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D28B0-009A-354A-8A41-3BF852AAB1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CEEF84-EF1F-7D47-956F-5E0F294CF8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717C5-B900-BA40-9437-268869356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991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hegoodbook.co.uk/outreach/cem/resource_type-digital-download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hegoodbook.co.uk/outreach/cem/resource_type-digital-download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blegateway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://www.youversion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hegoodbook.co.uk/outreach/cem/resource_type-digital-download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A0AFF35D-639C-3642-942B-E3D9F4487042}"/>
              </a:ext>
            </a:extLst>
          </p:cNvPr>
          <p:cNvSpPr/>
          <p:nvPr/>
        </p:nvSpPr>
        <p:spPr>
          <a:xfrm>
            <a:off x="0" y="-11787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0"/>
                </a:moveTo>
                <a:lnTo>
                  <a:pt x="13004800" y="0"/>
                </a:lnTo>
                <a:lnTo>
                  <a:pt x="13004800" y="9753600"/>
                </a:lnTo>
                <a:lnTo>
                  <a:pt x="0" y="9753600"/>
                </a:lnTo>
                <a:lnTo>
                  <a:pt x="0" y="0"/>
                </a:lnTo>
                <a:close/>
              </a:path>
            </a:pathLst>
          </a:custGeom>
          <a:solidFill>
            <a:srgbClr val="41B6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C0D44C38-7C41-E84C-BC71-8C5E49258C79}"/>
              </a:ext>
            </a:extLst>
          </p:cNvPr>
          <p:cNvSpPr/>
          <p:nvPr/>
        </p:nvSpPr>
        <p:spPr>
          <a:xfrm>
            <a:off x="0" y="6012780"/>
            <a:ext cx="12192000" cy="845220"/>
          </a:xfrm>
          <a:custGeom>
            <a:avLst/>
            <a:gdLst/>
            <a:ahLst/>
            <a:cxnLst/>
            <a:rect l="l" t="t" r="r" b="b"/>
            <a:pathLst>
              <a:path w="13004800" h="1219200">
                <a:moveTo>
                  <a:pt x="0" y="1219200"/>
                </a:moveTo>
                <a:lnTo>
                  <a:pt x="0" y="0"/>
                </a:lnTo>
                <a:lnTo>
                  <a:pt x="13004800" y="0"/>
                </a:lnTo>
                <a:lnTo>
                  <a:pt x="13004800" y="1219200"/>
                </a:lnTo>
                <a:lnTo>
                  <a:pt x="0" y="1219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B70746-313F-C44D-8972-F71C47F3FD27}"/>
              </a:ext>
            </a:extLst>
          </p:cNvPr>
          <p:cNvSpPr txBox="1"/>
          <p:nvPr/>
        </p:nvSpPr>
        <p:spPr>
          <a:xfrm>
            <a:off x="579855" y="2410965"/>
            <a:ext cx="110322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Avenir Heavy" panose="02000503020000020003" pitchFamily="2" charset="0"/>
              </a:rPr>
              <a:t>WELCOME | </a:t>
            </a:r>
            <a:r>
              <a:rPr lang="en-US" sz="3200" b="1" dirty="0">
                <a:solidFill>
                  <a:schemeClr val="bg1"/>
                </a:solidFill>
                <a:latin typeface="Avenir Heavy" panose="02000503020000020003" pitchFamily="2" charset="0"/>
              </a:rPr>
              <a:t>Thank You For Joining </a:t>
            </a:r>
            <a:endParaRPr lang="en-US" sz="7200" b="1" dirty="0">
              <a:solidFill>
                <a:schemeClr val="bg1"/>
              </a:solidFill>
              <a:latin typeface="Avenir Heavy" panose="02000503020000020003" pitchFamily="2" charset="0"/>
            </a:endParaRP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3A49D7C6-99DE-A646-9E6F-821FE2C096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7715" y="6055817"/>
            <a:ext cx="4354285" cy="83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499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2849018-69C9-A749-9A1C-8E13A53C5D5E}"/>
              </a:ext>
            </a:extLst>
          </p:cNvPr>
          <p:cNvSpPr/>
          <p:nvPr/>
        </p:nvSpPr>
        <p:spPr>
          <a:xfrm>
            <a:off x="1115335" y="3055876"/>
            <a:ext cx="80148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latin typeface="Avenir Book" panose="02000503020000020003" pitchFamily="2" charset="0"/>
              </a:rPr>
              <a:t>“God created mankind in his own image,</a:t>
            </a:r>
          </a:p>
          <a:p>
            <a:r>
              <a:rPr lang="en-GB" sz="3200" dirty="0">
                <a:latin typeface="Avenir Book" panose="02000503020000020003" pitchFamily="2" charset="0"/>
              </a:rPr>
              <a:t>in the image of God he created them;</a:t>
            </a:r>
          </a:p>
          <a:p>
            <a:r>
              <a:rPr lang="en-GB" sz="3200" dirty="0">
                <a:latin typeface="Avenir Book" panose="02000503020000020003" pitchFamily="2" charset="0"/>
              </a:rPr>
              <a:t>male and female he created them.”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A611F2C-DC0C-BA45-9626-028783FCD8CB}"/>
              </a:ext>
            </a:extLst>
          </p:cNvPr>
          <p:cNvSpPr/>
          <p:nvPr/>
        </p:nvSpPr>
        <p:spPr>
          <a:xfrm>
            <a:off x="1115335" y="2205273"/>
            <a:ext cx="31357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Avenir Book" panose="02000503020000020003" pitchFamily="2" charset="0"/>
              </a:rPr>
              <a:t>Genesis 1:27-31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89E6FE3-A724-494A-B0B4-5C483045327B}"/>
              </a:ext>
            </a:extLst>
          </p:cNvPr>
          <p:cNvSpPr/>
          <p:nvPr/>
        </p:nvSpPr>
        <p:spPr>
          <a:xfrm>
            <a:off x="1135024" y="1354669"/>
            <a:ext cx="13244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41B6E6"/>
                </a:solidFill>
                <a:latin typeface="Avenir Black" panose="02000503020000020003" pitchFamily="2" charset="0"/>
                <a:ea typeface="Trebuchet MS"/>
                <a:cs typeface="Trebuchet MS"/>
                <a:sym typeface="Trebuchet MS"/>
              </a:rPr>
              <a:t>READ</a:t>
            </a:r>
            <a:endParaRPr lang="en-US" dirty="0">
              <a:solidFill>
                <a:srgbClr val="41B6E6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842DD6D-F812-F449-A38F-DAFAB03D0C17}"/>
              </a:ext>
            </a:extLst>
          </p:cNvPr>
          <p:cNvCxnSpPr/>
          <p:nvPr/>
        </p:nvCxnSpPr>
        <p:spPr>
          <a:xfrm>
            <a:off x="1135024" y="1939444"/>
            <a:ext cx="6636243" cy="0"/>
          </a:xfrm>
          <a:prstGeom prst="line">
            <a:avLst/>
          </a:prstGeom>
          <a:ln>
            <a:solidFill>
              <a:srgbClr val="41B6E6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" name="Google Shape;140;p21">
            <a:extLst>
              <a:ext uri="{FF2B5EF4-FFF2-40B4-BE49-F238E27FC236}">
                <a16:creationId xmlns:a16="http://schemas.microsoft.com/office/drawing/2014/main" id="{B7B817BF-08B3-D946-BB40-65C2A962BAA7}"/>
              </a:ext>
            </a:extLst>
          </p:cNvPr>
          <p:cNvSpPr txBox="1"/>
          <p:nvPr/>
        </p:nvSpPr>
        <p:spPr>
          <a:xfrm>
            <a:off x="0" y="38994"/>
            <a:ext cx="7095958" cy="53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cap="small" dirty="0">
                <a:solidFill>
                  <a:srgbClr val="41B6E6"/>
                </a:solidFill>
                <a:latin typeface="Avenir Black" panose="02000503020000020003" pitchFamily="2" charset="0"/>
                <a:ea typeface="Calibri"/>
                <a:cs typeface="Calibri"/>
                <a:sym typeface="Calibri"/>
              </a:rPr>
              <a:t>SESSION 1 </a:t>
            </a:r>
            <a:r>
              <a:rPr lang="en-GB" sz="2800" b="1" cap="small" dirty="0">
                <a:solidFill>
                  <a:srgbClr val="41B6E6"/>
                </a:solidFill>
                <a:latin typeface="Avenir Light" panose="020B0402020203020204" pitchFamily="34" charset="77"/>
                <a:ea typeface="Calibri"/>
                <a:cs typeface="Calibri"/>
                <a:sym typeface="Calibri"/>
              </a:rPr>
              <a:t>| THE GOOD GOD</a:t>
            </a:r>
            <a:endParaRPr sz="1050" dirty="0">
              <a:solidFill>
                <a:srgbClr val="41B6E6"/>
              </a:solidFill>
              <a:latin typeface="Avenir Light" panose="020B0402020203020204" pitchFamily="34" charset="77"/>
            </a:endParaRPr>
          </a:p>
        </p:txBody>
      </p:sp>
      <p:pic>
        <p:nvPicPr>
          <p:cNvPr id="14" name="Picture 13" descr="A picture containing logo&#10;&#10;Description automatically generated">
            <a:extLst>
              <a:ext uri="{FF2B5EF4-FFF2-40B4-BE49-F238E27FC236}">
                <a16:creationId xmlns:a16="http://schemas.microsoft.com/office/drawing/2014/main" id="{17715E22-2E29-584B-856C-3BC4E9257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715" y="6055817"/>
            <a:ext cx="4354285" cy="83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252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4B70746-313F-C44D-8972-F71C47F3FD27}"/>
              </a:ext>
            </a:extLst>
          </p:cNvPr>
          <p:cNvSpPr txBox="1"/>
          <p:nvPr/>
        </p:nvSpPr>
        <p:spPr>
          <a:xfrm>
            <a:off x="2679673" y="2828835"/>
            <a:ext cx="68326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Avenir Book" panose="02000503020000020003" pitchFamily="2" charset="0"/>
              </a:rPr>
              <a:t>*EMBED FILM*</a:t>
            </a: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F15B6D46-A553-3D46-880D-B09C87B223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7715" y="6055817"/>
            <a:ext cx="4354285" cy="83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16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logo&#10;&#10;Description automatically generated">
            <a:extLst>
              <a:ext uri="{FF2B5EF4-FFF2-40B4-BE49-F238E27FC236}">
                <a16:creationId xmlns:a16="http://schemas.microsoft.com/office/drawing/2014/main" id="{6B7F3099-6AB8-AA43-BCC8-8FADD03E4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715" y="6055817"/>
            <a:ext cx="4354285" cy="835949"/>
          </a:xfrm>
          <a:prstGeom prst="rect">
            <a:avLst/>
          </a:prstGeom>
        </p:spPr>
      </p:pic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7F6B985F-79D6-9547-BF8B-61D208811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64" y="835330"/>
            <a:ext cx="7625149" cy="417794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FF94C59-D1AC-544C-808E-8698F49D8CC9}"/>
              </a:ext>
            </a:extLst>
          </p:cNvPr>
          <p:cNvGrpSpPr/>
          <p:nvPr/>
        </p:nvGrpSpPr>
        <p:grpSpPr>
          <a:xfrm>
            <a:off x="8103433" y="835330"/>
            <a:ext cx="3822848" cy="3259447"/>
            <a:chOff x="8099366" y="613909"/>
            <a:chExt cx="3822848" cy="325944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FB86243-DA32-8745-BA74-28DD600897FD}"/>
                </a:ext>
              </a:extLst>
            </p:cNvPr>
            <p:cNvGrpSpPr/>
            <p:nvPr/>
          </p:nvGrpSpPr>
          <p:grpSpPr>
            <a:xfrm>
              <a:off x="8099366" y="613909"/>
              <a:ext cx="3822848" cy="3259447"/>
              <a:chOff x="8071014" y="439249"/>
              <a:chExt cx="3822848" cy="3259447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B7CD2DF-1A71-1340-AF31-1494C3D71247}"/>
                  </a:ext>
                </a:extLst>
              </p:cNvPr>
              <p:cNvSpPr/>
              <p:nvPr/>
            </p:nvSpPr>
            <p:spPr>
              <a:xfrm>
                <a:off x="8288577" y="591487"/>
                <a:ext cx="35148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b="1" dirty="0">
                    <a:latin typeface="Avenir Heavy" panose="02000503020000020003" pitchFamily="2" charset="0"/>
                  </a:rPr>
                  <a:t>How To Access Video Content:</a:t>
                </a:r>
              </a:p>
            </p:txBody>
          </p: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B54DF572-4599-E348-90C5-4C3CED38CAC9}"/>
                  </a:ext>
                </a:extLst>
              </p:cNvPr>
              <p:cNvGrpSpPr/>
              <p:nvPr/>
            </p:nvGrpSpPr>
            <p:grpSpPr>
              <a:xfrm>
                <a:off x="8071014" y="439249"/>
                <a:ext cx="3822848" cy="3259447"/>
                <a:chOff x="7433026" y="693369"/>
                <a:chExt cx="3929386" cy="3982763"/>
              </a:xfrm>
            </p:grpSpPr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4EF6B901-CBBF-3E41-A54A-04DB7AA62244}"/>
                    </a:ext>
                  </a:extLst>
                </p:cNvPr>
                <p:cNvSpPr/>
                <p:nvPr/>
              </p:nvSpPr>
              <p:spPr>
                <a:xfrm>
                  <a:off x="7591338" y="3067398"/>
                  <a:ext cx="3612761" cy="1128230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GB" dirty="0">
                      <a:latin typeface="Avenir Book" panose="02000503020000020003" pitchFamily="2" charset="0"/>
                      <a:hlinkClick r:id="rId4"/>
                    </a:rPr>
                    <a:t>https://www.thegoodbook.co.uk/outreach/cem/resource_type-digital-download/</a:t>
                  </a:r>
                  <a:endParaRPr lang="en-GB" dirty="0">
                    <a:latin typeface="Avenir Book" panose="02000503020000020003" pitchFamily="2" charset="0"/>
                  </a:endParaRPr>
                </a:p>
              </p:txBody>
            </p: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36B4D654-EF2E-3842-81E1-E1FF13691FDA}"/>
                    </a:ext>
                  </a:extLst>
                </p:cNvPr>
                <p:cNvSpPr/>
                <p:nvPr/>
              </p:nvSpPr>
              <p:spPr>
                <a:xfrm>
                  <a:off x="7433026" y="693369"/>
                  <a:ext cx="3929386" cy="3982763"/>
                </a:xfrm>
                <a:prstGeom prst="rect">
                  <a:avLst/>
                </a:prstGeom>
                <a:noFill/>
                <a:ln w="19050">
                  <a:solidFill>
                    <a:srgbClr val="41B6E6"/>
                  </a:solidFill>
                  <a:prstDash val="lgDash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49B7A2"/>
                    </a:solidFill>
                  </a:endParaRPr>
                </a:p>
              </p:txBody>
            </p:sp>
          </p:grp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8CC88BC-ADE4-9E44-877D-768D64502C84}"/>
                </a:ext>
              </a:extLst>
            </p:cNvPr>
            <p:cNvSpPr/>
            <p:nvPr/>
          </p:nvSpPr>
          <p:spPr>
            <a:xfrm>
              <a:off x="8253386" y="1384468"/>
              <a:ext cx="3514808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>
                  <a:latin typeface="Avenir Book" panose="02000503020000020003" pitchFamily="2" charset="0"/>
                </a:rPr>
                <a:t>You can purchase the video content for the course at the Good Book Company: 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7504763-8A50-7142-862F-E1B3762CE9FF}"/>
              </a:ext>
            </a:extLst>
          </p:cNvPr>
          <p:cNvSpPr txBox="1"/>
          <p:nvPr/>
        </p:nvSpPr>
        <p:spPr>
          <a:xfrm>
            <a:off x="324264" y="236306"/>
            <a:ext cx="3908689" cy="369332"/>
          </a:xfrm>
          <a:prstGeom prst="rect">
            <a:avLst/>
          </a:prstGeom>
          <a:ln w="19050">
            <a:solidFill>
              <a:srgbClr val="41B6E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Avenir Light" panose="020B0402020203020204" pitchFamily="34" charset="77"/>
              </a:rPr>
              <a:t>*delete slide before running course*</a:t>
            </a:r>
          </a:p>
        </p:txBody>
      </p:sp>
    </p:spTree>
    <p:extLst>
      <p:ext uri="{BB962C8B-B14F-4D97-AF65-F5344CB8AC3E}">
        <p14:creationId xmlns:p14="http://schemas.microsoft.com/office/powerpoint/2010/main" val="1350532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2849018-69C9-A749-9A1C-8E13A53C5D5E}"/>
              </a:ext>
            </a:extLst>
          </p:cNvPr>
          <p:cNvSpPr/>
          <p:nvPr/>
        </p:nvSpPr>
        <p:spPr>
          <a:xfrm>
            <a:off x="1115335" y="3055876"/>
            <a:ext cx="80148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latin typeface="Avenir Book" panose="02000503020000020003" pitchFamily="2" charset="0"/>
              </a:rPr>
              <a:t>“The heavens declare the glory of God;</a:t>
            </a:r>
          </a:p>
          <a:p>
            <a:r>
              <a:rPr lang="en-GB" sz="3200" dirty="0">
                <a:latin typeface="Avenir Book" panose="02000503020000020003" pitchFamily="2" charset="0"/>
              </a:rPr>
              <a:t>The skies proclaim the work of his hands.”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A611F2C-DC0C-BA45-9626-028783FCD8CB}"/>
              </a:ext>
            </a:extLst>
          </p:cNvPr>
          <p:cNvSpPr/>
          <p:nvPr/>
        </p:nvSpPr>
        <p:spPr>
          <a:xfrm>
            <a:off x="1115335" y="2205273"/>
            <a:ext cx="18245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Avenir Book" panose="02000503020000020003" pitchFamily="2" charset="0"/>
              </a:rPr>
              <a:t>Psalm 19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89E6FE3-A724-494A-B0B4-5C483045327B}"/>
              </a:ext>
            </a:extLst>
          </p:cNvPr>
          <p:cNvSpPr/>
          <p:nvPr/>
        </p:nvSpPr>
        <p:spPr>
          <a:xfrm>
            <a:off x="1135024" y="1354669"/>
            <a:ext cx="13244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41B6E6"/>
                </a:solidFill>
                <a:latin typeface="Avenir Black" panose="02000503020000020003" pitchFamily="2" charset="0"/>
                <a:ea typeface="Trebuchet MS"/>
                <a:cs typeface="Trebuchet MS"/>
                <a:sym typeface="Trebuchet MS"/>
              </a:rPr>
              <a:t>READ</a:t>
            </a:r>
            <a:endParaRPr lang="en-US" dirty="0">
              <a:solidFill>
                <a:srgbClr val="41B6E6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842DD6D-F812-F449-A38F-DAFAB03D0C17}"/>
              </a:ext>
            </a:extLst>
          </p:cNvPr>
          <p:cNvCxnSpPr/>
          <p:nvPr/>
        </p:nvCxnSpPr>
        <p:spPr>
          <a:xfrm>
            <a:off x="1135024" y="1939444"/>
            <a:ext cx="6636243" cy="0"/>
          </a:xfrm>
          <a:prstGeom prst="line">
            <a:avLst/>
          </a:prstGeom>
          <a:ln>
            <a:solidFill>
              <a:srgbClr val="41B6E6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" name="Google Shape;140;p21">
            <a:extLst>
              <a:ext uri="{FF2B5EF4-FFF2-40B4-BE49-F238E27FC236}">
                <a16:creationId xmlns:a16="http://schemas.microsoft.com/office/drawing/2014/main" id="{B7B817BF-08B3-D946-BB40-65C2A962BAA7}"/>
              </a:ext>
            </a:extLst>
          </p:cNvPr>
          <p:cNvSpPr txBox="1"/>
          <p:nvPr/>
        </p:nvSpPr>
        <p:spPr>
          <a:xfrm>
            <a:off x="0" y="38994"/>
            <a:ext cx="7095958" cy="53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cap="small" dirty="0">
                <a:solidFill>
                  <a:srgbClr val="41B6E6"/>
                </a:solidFill>
                <a:latin typeface="Avenir Black" panose="02000503020000020003" pitchFamily="2" charset="0"/>
                <a:ea typeface="Calibri"/>
                <a:cs typeface="Calibri"/>
                <a:sym typeface="Calibri"/>
              </a:rPr>
              <a:t>SESSION 1 </a:t>
            </a:r>
            <a:r>
              <a:rPr lang="en-GB" sz="2800" b="1" cap="small" dirty="0">
                <a:solidFill>
                  <a:srgbClr val="41B6E6"/>
                </a:solidFill>
                <a:latin typeface="Avenir Light" panose="020B0402020203020204" pitchFamily="34" charset="77"/>
                <a:ea typeface="Calibri"/>
                <a:cs typeface="Calibri"/>
                <a:sym typeface="Calibri"/>
              </a:rPr>
              <a:t>| THE GOOD GOD</a:t>
            </a:r>
            <a:endParaRPr sz="1050" dirty="0">
              <a:solidFill>
                <a:srgbClr val="41B6E6"/>
              </a:solidFill>
              <a:latin typeface="Avenir Light" panose="020B0402020203020204" pitchFamily="34" charset="77"/>
            </a:endParaRPr>
          </a:p>
        </p:txBody>
      </p:sp>
      <p:pic>
        <p:nvPicPr>
          <p:cNvPr id="14" name="Picture 13" descr="A picture containing logo&#10;&#10;Description automatically generated">
            <a:extLst>
              <a:ext uri="{FF2B5EF4-FFF2-40B4-BE49-F238E27FC236}">
                <a16:creationId xmlns:a16="http://schemas.microsoft.com/office/drawing/2014/main" id="{17715E22-2E29-584B-856C-3BC4E9257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715" y="6055817"/>
            <a:ext cx="4354285" cy="83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848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4E5B8CD-37EA-BB49-A553-FD4EC1F85C9A}"/>
              </a:ext>
            </a:extLst>
          </p:cNvPr>
          <p:cNvSpPr/>
          <p:nvPr/>
        </p:nvSpPr>
        <p:spPr>
          <a:xfrm>
            <a:off x="1135024" y="2142021"/>
            <a:ext cx="105443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Avenir Book" panose="02000503020000020003" pitchFamily="2" charset="0"/>
              </a:rPr>
              <a:t>1. According to verse 1, the heavens and the skies are telling us something.  What is it?</a:t>
            </a:r>
            <a:endParaRPr lang="en-GB" sz="3200" dirty="0">
              <a:latin typeface="Avenir Book" panose="02000503020000020003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E5CD083-99F9-7B45-A900-69CDF0AC9BA5}"/>
              </a:ext>
            </a:extLst>
          </p:cNvPr>
          <p:cNvSpPr/>
          <p:nvPr/>
        </p:nvSpPr>
        <p:spPr>
          <a:xfrm>
            <a:off x="1117690" y="3196170"/>
            <a:ext cx="100506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Avenir Book" panose="02000503020000020003" pitchFamily="2" charset="0"/>
              </a:rPr>
              <a:t>2. When and where can that message be heard, according to verse 2-4?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4B06A68-61E6-6944-B702-12DFEA08278A}"/>
              </a:ext>
            </a:extLst>
          </p:cNvPr>
          <p:cNvSpPr/>
          <p:nvPr/>
        </p:nvSpPr>
        <p:spPr>
          <a:xfrm>
            <a:off x="1135024" y="3880987"/>
            <a:ext cx="100506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Avenir Book" panose="02000503020000020003" pitchFamily="2" charset="0"/>
              </a:rPr>
              <a:t>3. Let’s take a look at verse 4. It says, “Good has pitched a tent for the sun”. What do you think we’re being told here about. What God is like?</a:t>
            </a:r>
            <a:endParaRPr lang="en-GB" sz="3200" dirty="0">
              <a:latin typeface="Avenir Book" panose="02000503020000020003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19FC318-0165-F946-8B08-3CA63C467A82}"/>
              </a:ext>
            </a:extLst>
          </p:cNvPr>
          <p:cNvSpPr/>
          <p:nvPr/>
        </p:nvSpPr>
        <p:spPr>
          <a:xfrm>
            <a:off x="1135023" y="4935136"/>
            <a:ext cx="102811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Avenir Book" panose="02000503020000020003" pitchFamily="2" charset="0"/>
              </a:rPr>
              <a:t>4. From verse 7 onwards, the writer begins talking about ”the law of the </a:t>
            </a:r>
            <a:r>
              <a:rPr lang="en-GB" sz="2000" dirty="0">
                <a:latin typeface="Avenir Book" panose="02000503020000020003" pitchFamily="2" charset="0"/>
              </a:rPr>
              <a:t>LORD”, </a:t>
            </a:r>
            <a:r>
              <a:rPr lang="en-GB" sz="2400" dirty="0">
                <a:latin typeface="Avenir Book" panose="02000503020000020003" pitchFamily="2" charset="0"/>
              </a:rPr>
              <a:t>the Bible. What do verses 7 and 8 say about God’s words, and the effect they will have on us if we listen to them?</a:t>
            </a:r>
            <a:endParaRPr lang="en-GB" sz="2400" b="1" dirty="0">
              <a:solidFill>
                <a:srgbClr val="C00000"/>
              </a:solidFill>
              <a:latin typeface="Avenir Heavy" panose="02000503020000020003" pitchFamily="2" charset="0"/>
            </a:endParaRPr>
          </a:p>
        </p:txBody>
      </p:sp>
      <p:sp>
        <p:nvSpPr>
          <p:cNvPr id="16" name="Google Shape;140;p21">
            <a:extLst>
              <a:ext uri="{FF2B5EF4-FFF2-40B4-BE49-F238E27FC236}">
                <a16:creationId xmlns:a16="http://schemas.microsoft.com/office/drawing/2014/main" id="{94A50230-85CC-914F-8B4C-3281A6707B8A}"/>
              </a:ext>
            </a:extLst>
          </p:cNvPr>
          <p:cNvSpPr txBox="1"/>
          <p:nvPr/>
        </p:nvSpPr>
        <p:spPr>
          <a:xfrm>
            <a:off x="12176" y="46658"/>
            <a:ext cx="7095958" cy="53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cap="small" dirty="0">
                <a:solidFill>
                  <a:srgbClr val="41B6E6"/>
                </a:solidFill>
                <a:latin typeface="Avenir Black" panose="02000503020000020003" pitchFamily="2" charset="0"/>
                <a:ea typeface="Calibri"/>
                <a:cs typeface="Calibri"/>
                <a:sym typeface="Calibri"/>
              </a:rPr>
              <a:t>SESSION 1 </a:t>
            </a:r>
            <a:r>
              <a:rPr lang="en-GB" sz="2800" b="1" cap="small" dirty="0">
                <a:solidFill>
                  <a:srgbClr val="41B6E6"/>
                </a:solidFill>
                <a:latin typeface="Avenir Light" panose="020B0402020203020204" pitchFamily="34" charset="77"/>
                <a:ea typeface="Calibri"/>
                <a:cs typeface="Calibri"/>
                <a:sym typeface="Calibri"/>
              </a:rPr>
              <a:t>| THE GOOD GOD</a:t>
            </a:r>
            <a:endParaRPr sz="1050" dirty="0">
              <a:solidFill>
                <a:srgbClr val="41B6E6"/>
              </a:solidFill>
              <a:latin typeface="Avenir Light" panose="020B0402020203020204" pitchFamily="34" charset="77"/>
            </a:endParaRPr>
          </a:p>
        </p:txBody>
      </p:sp>
      <p:pic>
        <p:nvPicPr>
          <p:cNvPr id="15" name="Picture 14" descr="A picture containing logo&#10;&#10;Description automatically generated">
            <a:extLst>
              <a:ext uri="{FF2B5EF4-FFF2-40B4-BE49-F238E27FC236}">
                <a16:creationId xmlns:a16="http://schemas.microsoft.com/office/drawing/2014/main" id="{D3154DFF-88BE-464F-B9CC-3C54BE4C8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715" y="6055817"/>
            <a:ext cx="4354285" cy="83594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9369995-EA45-354D-95D4-D200C05787F9}"/>
              </a:ext>
            </a:extLst>
          </p:cNvPr>
          <p:cNvSpPr/>
          <p:nvPr/>
        </p:nvSpPr>
        <p:spPr>
          <a:xfrm>
            <a:off x="1135024" y="1354669"/>
            <a:ext cx="19094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41B6E6"/>
                </a:solidFill>
                <a:latin typeface="Avenir Black" panose="02000503020000020003" pitchFamily="2" charset="0"/>
                <a:ea typeface="Trebuchet MS"/>
                <a:cs typeface="Trebuchet MS"/>
                <a:sym typeface="Trebuchet MS"/>
              </a:rPr>
              <a:t>DISCUSS</a:t>
            </a:r>
            <a:endParaRPr lang="en-US" dirty="0">
              <a:solidFill>
                <a:srgbClr val="41B6E6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38B73D5-EAE3-1446-A843-6F7779E292CA}"/>
              </a:ext>
            </a:extLst>
          </p:cNvPr>
          <p:cNvCxnSpPr/>
          <p:nvPr/>
        </p:nvCxnSpPr>
        <p:spPr>
          <a:xfrm>
            <a:off x="1135024" y="1939444"/>
            <a:ext cx="6636243" cy="0"/>
          </a:xfrm>
          <a:prstGeom prst="line">
            <a:avLst/>
          </a:prstGeom>
          <a:ln>
            <a:solidFill>
              <a:srgbClr val="41B6E6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8094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4E5B8CD-37EA-BB49-A553-FD4EC1F85C9A}"/>
              </a:ext>
            </a:extLst>
          </p:cNvPr>
          <p:cNvSpPr/>
          <p:nvPr/>
        </p:nvSpPr>
        <p:spPr>
          <a:xfrm>
            <a:off x="1135024" y="2142021"/>
            <a:ext cx="105443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Avenir Book" panose="02000503020000020003" pitchFamily="2" charset="0"/>
              </a:rPr>
              <a:t>5. Think of the popular views many people have about God. How does the God we’ve seen in Genesis 1 and Psalm 19 differ from some of these? </a:t>
            </a:r>
            <a:endParaRPr lang="en-GB" sz="3200" dirty="0">
              <a:latin typeface="Avenir Book" panose="02000503020000020003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E5CD083-99F9-7B45-A900-69CDF0AC9BA5}"/>
              </a:ext>
            </a:extLst>
          </p:cNvPr>
          <p:cNvSpPr/>
          <p:nvPr/>
        </p:nvSpPr>
        <p:spPr>
          <a:xfrm>
            <a:off x="1135024" y="3171361"/>
            <a:ext cx="100506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Avenir Book" panose="02000503020000020003" pitchFamily="2" charset="0"/>
              </a:rPr>
              <a:t>6. If you knew Psalm 19 was true, how would it affect the way you feel about God?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4B06A68-61E6-6944-B702-12DFEA08278A}"/>
              </a:ext>
            </a:extLst>
          </p:cNvPr>
          <p:cNvSpPr/>
          <p:nvPr/>
        </p:nvSpPr>
        <p:spPr>
          <a:xfrm>
            <a:off x="1135024" y="4204935"/>
            <a:ext cx="100506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Avenir Book" panose="02000503020000020003" pitchFamily="2" charset="0"/>
              </a:rPr>
              <a:t>7. What has been most striking for you during this session?</a:t>
            </a:r>
          </a:p>
        </p:txBody>
      </p:sp>
      <p:sp>
        <p:nvSpPr>
          <p:cNvPr id="16" name="Google Shape;140;p21">
            <a:extLst>
              <a:ext uri="{FF2B5EF4-FFF2-40B4-BE49-F238E27FC236}">
                <a16:creationId xmlns:a16="http://schemas.microsoft.com/office/drawing/2014/main" id="{94A50230-85CC-914F-8B4C-3281A6707B8A}"/>
              </a:ext>
            </a:extLst>
          </p:cNvPr>
          <p:cNvSpPr txBox="1"/>
          <p:nvPr/>
        </p:nvSpPr>
        <p:spPr>
          <a:xfrm>
            <a:off x="12176" y="46658"/>
            <a:ext cx="7095958" cy="53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cap="small" dirty="0">
                <a:solidFill>
                  <a:srgbClr val="41B6E6"/>
                </a:solidFill>
                <a:latin typeface="Avenir Black" panose="02000503020000020003" pitchFamily="2" charset="0"/>
                <a:ea typeface="Calibri"/>
                <a:cs typeface="Calibri"/>
                <a:sym typeface="Calibri"/>
              </a:rPr>
              <a:t>SESSION 1 </a:t>
            </a:r>
            <a:r>
              <a:rPr lang="en-GB" sz="2800" b="1" cap="small" dirty="0">
                <a:solidFill>
                  <a:srgbClr val="41B6E6"/>
                </a:solidFill>
                <a:latin typeface="Avenir Light" panose="020B0402020203020204" pitchFamily="34" charset="77"/>
                <a:ea typeface="Calibri"/>
                <a:cs typeface="Calibri"/>
                <a:sym typeface="Calibri"/>
              </a:rPr>
              <a:t>| THE GOOD GOD</a:t>
            </a:r>
            <a:endParaRPr sz="1050" dirty="0">
              <a:solidFill>
                <a:srgbClr val="41B6E6"/>
              </a:solidFill>
              <a:latin typeface="Avenir Light" panose="020B0402020203020204" pitchFamily="34" charset="77"/>
            </a:endParaRPr>
          </a:p>
        </p:txBody>
      </p:sp>
      <p:pic>
        <p:nvPicPr>
          <p:cNvPr id="15" name="Picture 14" descr="A picture containing logo&#10;&#10;Description automatically generated">
            <a:extLst>
              <a:ext uri="{FF2B5EF4-FFF2-40B4-BE49-F238E27FC236}">
                <a16:creationId xmlns:a16="http://schemas.microsoft.com/office/drawing/2014/main" id="{D3154DFF-88BE-464F-B9CC-3C54BE4C8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715" y="6055817"/>
            <a:ext cx="4354285" cy="83594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9369995-EA45-354D-95D4-D200C05787F9}"/>
              </a:ext>
            </a:extLst>
          </p:cNvPr>
          <p:cNvSpPr/>
          <p:nvPr/>
        </p:nvSpPr>
        <p:spPr>
          <a:xfrm>
            <a:off x="1135024" y="1354669"/>
            <a:ext cx="19094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41B6E6"/>
                </a:solidFill>
                <a:latin typeface="Avenir Black" panose="02000503020000020003" pitchFamily="2" charset="0"/>
                <a:ea typeface="Trebuchet MS"/>
                <a:cs typeface="Trebuchet MS"/>
                <a:sym typeface="Trebuchet MS"/>
              </a:rPr>
              <a:t>DISCUSS</a:t>
            </a:r>
            <a:endParaRPr lang="en-US" dirty="0">
              <a:solidFill>
                <a:srgbClr val="41B6E6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38B73D5-EAE3-1446-A843-6F7779E292CA}"/>
              </a:ext>
            </a:extLst>
          </p:cNvPr>
          <p:cNvCxnSpPr/>
          <p:nvPr/>
        </p:nvCxnSpPr>
        <p:spPr>
          <a:xfrm>
            <a:off x="1135024" y="1939444"/>
            <a:ext cx="6636243" cy="0"/>
          </a:xfrm>
          <a:prstGeom prst="line">
            <a:avLst/>
          </a:prstGeom>
          <a:ln>
            <a:solidFill>
              <a:srgbClr val="41B6E6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331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>
            <a:extLst>
              <a:ext uri="{FF2B5EF4-FFF2-40B4-BE49-F238E27FC236}">
                <a16:creationId xmlns:a16="http://schemas.microsoft.com/office/drawing/2014/main" id="{D17F02F7-44E9-1C48-8206-5580DCBAE261}"/>
              </a:ext>
            </a:extLst>
          </p:cNvPr>
          <p:cNvSpPr/>
          <p:nvPr/>
        </p:nvSpPr>
        <p:spPr>
          <a:xfrm>
            <a:off x="-9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0"/>
                </a:moveTo>
                <a:lnTo>
                  <a:pt x="13004800" y="0"/>
                </a:lnTo>
                <a:lnTo>
                  <a:pt x="13004800" y="9753600"/>
                </a:lnTo>
                <a:lnTo>
                  <a:pt x="0" y="9753600"/>
                </a:lnTo>
                <a:lnTo>
                  <a:pt x="0" y="0"/>
                </a:lnTo>
                <a:close/>
              </a:path>
            </a:pathLst>
          </a:custGeom>
          <a:solidFill>
            <a:srgbClr val="41B6E6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49B7A2"/>
              </a:solidFill>
            </a:endParaRPr>
          </a:p>
        </p:txBody>
      </p:sp>
      <p:sp>
        <p:nvSpPr>
          <p:cNvPr id="6" name="Google Shape;199;p29">
            <a:extLst>
              <a:ext uri="{FF2B5EF4-FFF2-40B4-BE49-F238E27FC236}">
                <a16:creationId xmlns:a16="http://schemas.microsoft.com/office/drawing/2014/main" id="{E04674AD-BA38-6C47-B7BA-577A276009E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38640" y="1695045"/>
            <a:ext cx="3314699" cy="53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spcBef>
                <a:spcPts val="0"/>
              </a:spcBef>
              <a:buClr>
                <a:srgbClr val="FFC000"/>
              </a:buClr>
              <a:buSzPts val="5400"/>
            </a:pPr>
            <a:r>
              <a:rPr lang="en-GB" sz="2000" b="1" dirty="0">
                <a:solidFill>
                  <a:schemeClr val="bg1"/>
                </a:solidFill>
                <a:latin typeface="Avenir Light" panose="020B0402020203020204" pitchFamily="34" charset="77"/>
                <a:ea typeface="Arial Black"/>
                <a:cs typeface="Arial Black"/>
                <a:sym typeface="Arial Black"/>
              </a:rPr>
              <a:t>NEXT WEEK :</a:t>
            </a:r>
            <a:endParaRPr lang="en-GB" sz="1600" b="1" dirty="0">
              <a:solidFill>
                <a:schemeClr val="bg1"/>
              </a:solidFill>
              <a:latin typeface="Avenir Light" panose="020B0402020203020204" pitchFamily="34" charset="77"/>
            </a:endParaRPr>
          </a:p>
        </p:txBody>
      </p:sp>
      <p:sp>
        <p:nvSpPr>
          <p:cNvPr id="7" name="Google Shape;140;p21">
            <a:extLst>
              <a:ext uri="{FF2B5EF4-FFF2-40B4-BE49-F238E27FC236}">
                <a16:creationId xmlns:a16="http://schemas.microsoft.com/office/drawing/2014/main" id="{3EF84B9F-E939-7F4F-AF36-00F0D60D6576}"/>
              </a:ext>
            </a:extLst>
          </p:cNvPr>
          <p:cNvSpPr txBox="1"/>
          <p:nvPr/>
        </p:nvSpPr>
        <p:spPr>
          <a:xfrm>
            <a:off x="418740" y="2595275"/>
            <a:ext cx="11354497" cy="984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 cap="small" dirty="0">
                <a:solidFill>
                  <a:schemeClr val="bg1"/>
                </a:solidFill>
                <a:latin typeface="Avenir Black" panose="02000503020000020003" pitchFamily="2" charset="0"/>
                <a:ea typeface="Calibri"/>
                <a:cs typeface="Calibri"/>
                <a:sym typeface="Calibri"/>
              </a:rPr>
              <a:t>SESSION 2 </a:t>
            </a:r>
            <a:r>
              <a:rPr lang="en-GB" sz="4800" b="1" cap="small" dirty="0">
                <a:solidFill>
                  <a:schemeClr val="bg1"/>
                </a:solidFill>
                <a:latin typeface="Avenir Light" panose="020B0402020203020204" pitchFamily="34" charset="77"/>
                <a:ea typeface="Calibri"/>
                <a:cs typeface="Calibri"/>
                <a:sym typeface="Calibri"/>
              </a:rPr>
              <a:t>| THE TRUSTWORTHY GOD </a:t>
            </a:r>
            <a:endParaRPr dirty="0">
              <a:solidFill>
                <a:schemeClr val="bg1"/>
              </a:solidFill>
              <a:latin typeface="Avenir Light" panose="020B0402020203020204" pitchFamily="34" charset="77"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6F8961AC-8156-D445-96D2-A8D9DE772F29}"/>
              </a:ext>
            </a:extLst>
          </p:cNvPr>
          <p:cNvSpPr/>
          <p:nvPr/>
        </p:nvSpPr>
        <p:spPr>
          <a:xfrm>
            <a:off x="0" y="6012780"/>
            <a:ext cx="12192000" cy="845220"/>
          </a:xfrm>
          <a:custGeom>
            <a:avLst/>
            <a:gdLst/>
            <a:ahLst/>
            <a:cxnLst/>
            <a:rect l="l" t="t" r="r" b="b"/>
            <a:pathLst>
              <a:path w="13004800" h="1219200">
                <a:moveTo>
                  <a:pt x="0" y="1219200"/>
                </a:moveTo>
                <a:lnTo>
                  <a:pt x="0" y="0"/>
                </a:lnTo>
                <a:lnTo>
                  <a:pt x="13004800" y="0"/>
                </a:lnTo>
                <a:lnTo>
                  <a:pt x="13004800" y="1219200"/>
                </a:lnTo>
                <a:lnTo>
                  <a:pt x="0" y="1219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21182CDD-B9F4-3E40-AE3E-8B36D2963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715" y="6055817"/>
            <a:ext cx="4354285" cy="83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520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88DDA961-8006-BC46-A3AA-2EE1075D2F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037" b="2674"/>
          <a:stretch/>
        </p:blipFill>
        <p:spPr>
          <a:xfrm>
            <a:off x="1263331" y="1353600"/>
            <a:ext cx="9665336" cy="55044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48B09D8-5F7D-8A42-9B9F-741BD076A86F}"/>
              </a:ext>
            </a:extLst>
          </p:cNvPr>
          <p:cNvSpPr/>
          <p:nvPr/>
        </p:nvSpPr>
        <p:spPr>
          <a:xfrm>
            <a:off x="3151542" y="860252"/>
            <a:ext cx="58889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latin typeface="Avenir Heavy" panose="02000503020000020003" pitchFamily="2" charset="0"/>
              </a:rPr>
              <a:t>Find out more at | </a:t>
            </a:r>
            <a:r>
              <a:rPr lang="en-GB" b="1" dirty="0" err="1">
                <a:latin typeface="Avenir Heavy" panose="02000503020000020003" pitchFamily="2" charset="0"/>
              </a:rPr>
              <a:t>christianityexplored.org</a:t>
            </a:r>
            <a:endParaRPr lang="en-GB" b="1" dirty="0">
              <a:effectLst/>
              <a:latin typeface="Avenir Heavy" panose="02000503020000020003" pitchFamily="2" charset="0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5CD47FC1-A202-3A4A-891B-D236227501B1}"/>
              </a:ext>
            </a:extLst>
          </p:cNvPr>
          <p:cNvSpPr/>
          <p:nvPr/>
        </p:nvSpPr>
        <p:spPr>
          <a:xfrm>
            <a:off x="3551274" y="98029"/>
            <a:ext cx="5089450" cy="8452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987468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logo&#10;&#10;Description automatically generated">
            <a:extLst>
              <a:ext uri="{FF2B5EF4-FFF2-40B4-BE49-F238E27FC236}">
                <a16:creationId xmlns:a16="http://schemas.microsoft.com/office/drawing/2014/main" id="{6B7F3099-6AB8-AA43-BCC8-8FADD03E4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715" y="6055817"/>
            <a:ext cx="4354285" cy="835949"/>
          </a:xfrm>
          <a:prstGeom prst="rect">
            <a:avLst/>
          </a:prstGeom>
        </p:spPr>
      </p:pic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7F6B985F-79D6-9547-BF8B-61D208811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64" y="835330"/>
            <a:ext cx="7625149" cy="417794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FF94C59-D1AC-544C-808E-8698F49D8CC9}"/>
              </a:ext>
            </a:extLst>
          </p:cNvPr>
          <p:cNvGrpSpPr/>
          <p:nvPr/>
        </p:nvGrpSpPr>
        <p:grpSpPr>
          <a:xfrm>
            <a:off x="8103433" y="835331"/>
            <a:ext cx="3822848" cy="3736670"/>
            <a:chOff x="8099366" y="613909"/>
            <a:chExt cx="3822848" cy="325944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FB86243-DA32-8745-BA74-28DD600897FD}"/>
                </a:ext>
              </a:extLst>
            </p:cNvPr>
            <p:cNvGrpSpPr/>
            <p:nvPr/>
          </p:nvGrpSpPr>
          <p:grpSpPr>
            <a:xfrm>
              <a:off x="8099366" y="613909"/>
              <a:ext cx="3822848" cy="3259447"/>
              <a:chOff x="8071014" y="439249"/>
              <a:chExt cx="3822848" cy="3259447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B7CD2DF-1A71-1340-AF31-1494C3D71247}"/>
                  </a:ext>
                </a:extLst>
              </p:cNvPr>
              <p:cNvSpPr/>
              <p:nvPr/>
            </p:nvSpPr>
            <p:spPr>
              <a:xfrm>
                <a:off x="8288577" y="591487"/>
                <a:ext cx="3514808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b="1" dirty="0">
                    <a:latin typeface="Avenir Heavy" panose="02000503020000020003" pitchFamily="2" charset="0"/>
                  </a:rPr>
                  <a:t>How To Purchase Further Material:</a:t>
                </a:r>
              </a:p>
            </p:txBody>
          </p: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B54DF572-4599-E348-90C5-4C3CED38CAC9}"/>
                  </a:ext>
                </a:extLst>
              </p:cNvPr>
              <p:cNvGrpSpPr/>
              <p:nvPr/>
            </p:nvGrpSpPr>
            <p:grpSpPr>
              <a:xfrm>
                <a:off x="8071014" y="439249"/>
                <a:ext cx="3822848" cy="3259447"/>
                <a:chOff x="7433026" y="693369"/>
                <a:chExt cx="3929386" cy="3982763"/>
              </a:xfrm>
            </p:grpSpPr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4EF6B901-CBBF-3E41-A54A-04DB7AA62244}"/>
                    </a:ext>
                  </a:extLst>
                </p:cNvPr>
                <p:cNvSpPr/>
                <p:nvPr/>
              </p:nvSpPr>
              <p:spPr>
                <a:xfrm>
                  <a:off x="7591338" y="3376241"/>
                  <a:ext cx="3612761" cy="1128230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GB" dirty="0">
                      <a:latin typeface="Avenir Book" panose="02000503020000020003" pitchFamily="2" charset="0"/>
                      <a:hlinkClick r:id="rId4"/>
                    </a:rPr>
                    <a:t>https://www.thegoodbook.co.uk/outreach/cem/resource_type-digital-download/</a:t>
                  </a:r>
                  <a:endParaRPr lang="en-GB" dirty="0">
                    <a:latin typeface="Avenir Book" panose="02000503020000020003" pitchFamily="2" charset="0"/>
                  </a:endParaRPr>
                </a:p>
              </p:txBody>
            </p: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36B4D654-EF2E-3842-81E1-E1FF13691FDA}"/>
                    </a:ext>
                  </a:extLst>
                </p:cNvPr>
                <p:cNvSpPr/>
                <p:nvPr/>
              </p:nvSpPr>
              <p:spPr>
                <a:xfrm>
                  <a:off x="7433026" y="693369"/>
                  <a:ext cx="3929386" cy="3982763"/>
                </a:xfrm>
                <a:prstGeom prst="rect">
                  <a:avLst/>
                </a:prstGeom>
                <a:noFill/>
                <a:ln w="19050">
                  <a:solidFill>
                    <a:srgbClr val="41B6E6"/>
                  </a:solidFill>
                  <a:prstDash val="lgDash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49B7A2"/>
                    </a:solidFill>
                  </a:endParaRPr>
                </a:p>
              </p:txBody>
            </p:sp>
          </p:grp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8CC88BC-ADE4-9E44-877D-768D64502C84}"/>
                </a:ext>
              </a:extLst>
            </p:cNvPr>
            <p:cNvSpPr/>
            <p:nvPr/>
          </p:nvSpPr>
          <p:spPr>
            <a:xfrm>
              <a:off x="8253386" y="1384468"/>
              <a:ext cx="3514808" cy="12886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>
                  <a:latin typeface="Avenir Book" panose="02000503020000020003" pitchFamily="2" charset="0"/>
                </a:rPr>
                <a:t>You can purchase all of our content such as the leader guides, the video content and </a:t>
              </a:r>
              <a:r>
                <a:rPr lang="en-GB">
                  <a:latin typeface="Avenir Book" panose="02000503020000020003" pitchFamily="2" charset="0"/>
                </a:rPr>
                <a:t>more from </a:t>
              </a:r>
              <a:r>
                <a:rPr lang="en-GB" dirty="0">
                  <a:latin typeface="Avenir Book" panose="02000503020000020003" pitchFamily="2" charset="0"/>
                </a:rPr>
                <a:t>the Good Book Company: 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7504763-8A50-7142-862F-E1B3762CE9FF}"/>
              </a:ext>
            </a:extLst>
          </p:cNvPr>
          <p:cNvSpPr txBox="1"/>
          <p:nvPr/>
        </p:nvSpPr>
        <p:spPr>
          <a:xfrm>
            <a:off x="324264" y="246580"/>
            <a:ext cx="3908689" cy="369332"/>
          </a:xfrm>
          <a:prstGeom prst="rect">
            <a:avLst/>
          </a:prstGeom>
          <a:ln w="19050">
            <a:solidFill>
              <a:srgbClr val="41B6E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Avenir Light" panose="020B0402020203020204" pitchFamily="34" charset="77"/>
              </a:rPr>
              <a:t>*delete slide before running course*</a:t>
            </a:r>
          </a:p>
        </p:txBody>
      </p:sp>
    </p:spTree>
    <p:extLst>
      <p:ext uri="{BB962C8B-B14F-4D97-AF65-F5344CB8AC3E}">
        <p14:creationId xmlns:p14="http://schemas.microsoft.com/office/powerpoint/2010/main" val="3340823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25;p19">
            <a:extLst>
              <a:ext uri="{FF2B5EF4-FFF2-40B4-BE49-F238E27FC236}">
                <a16:creationId xmlns:a16="http://schemas.microsoft.com/office/drawing/2014/main" id="{53A7304D-1B62-7740-8600-3608E6E1D89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05658" y="1117918"/>
            <a:ext cx="5764641" cy="535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9"/>
              <a:buFont typeface="Trebuchet MS"/>
              <a:buNone/>
            </a:pPr>
            <a:r>
              <a:rPr lang="en-GB" sz="3200" b="1" dirty="0">
                <a:latin typeface="Avenir Black" panose="02000503020000020003" pitchFamily="2" charset="0"/>
                <a:ea typeface="Trebuchet MS"/>
                <a:cs typeface="Trebuchet MS"/>
                <a:sym typeface="Trebuchet MS"/>
              </a:rPr>
              <a:t>SERIES OVERVIEW</a:t>
            </a:r>
            <a:endParaRPr lang="en-GB" sz="4000" b="1" dirty="0">
              <a:latin typeface="Avenir Black" panose="02000503020000020003" pitchFamily="2" charset="0"/>
            </a:endParaRPr>
          </a:p>
        </p:txBody>
      </p:sp>
      <p:sp>
        <p:nvSpPr>
          <p:cNvPr id="7" name="Google Shape;127;p19">
            <a:extLst>
              <a:ext uri="{FF2B5EF4-FFF2-40B4-BE49-F238E27FC236}">
                <a16:creationId xmlns:a16="http://schemas.microsoft.com/office/drawing/2014/main" id="{226BFF24-8E43-0A45-BC55-9BC60E94B88D}"/>
              </a:ext>
            </a:extLst>
          </p:cNvPr>
          <p:cNvSpPr/>
          <p:nvPr/>
        </p:nvSpPr>
        <p:spPr>
          <a:xfrm>
            <a:off x="4046648" y="7613850"/>
            <a:ext cx="5506159" cy="3407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200000"/>
              </a:lnSpc>
              <a:buClr>
                <a:srgbClr val="BA1B33"/>
              </a:buClr>
              <a:buSzPts val="2812"/>
            </a:pPr>
            <a:endParaRPr lang="en-GB" sz="2800" dirty="0">
              <a:solidFill>
                <a:srgbClr val="C00000"/>
              </a:solidFill>
              <a:latin typeface="Avenir Book" panose="02000503020000020003" pitchFamily="2" charset="0"/>
            </a:endParaRPr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BBA768F1-5BC1-1746-9283-5B85B10DE3B1}"/>
              </a:ext>
            </a:extLst>
          </p:cNvPr>
          <p:cNvSpPr/>
          <p:nvPr/>
        </p:nvSpPr>
        <p:spPr>
          <a:xfrm>
            <a:off x="-13338" y="6030894"/>
            <a:ext cx="12218675" cy="848371"/>
          </a:xfrm>
          <a:custGeom>
            <a:avLst/>
            <a:gdLst/>
            <a:ahLst/>
            <a:cxnLst/>
            <a:rect l="l" t="t" r="r" b="b"/>
            <a:pathLst>
              <a:path w="13004800" h="1219200">
                <a:moveTo>
                  <a:pt x="0" y="1219200"/>
                </a:moveTo>
                <a:lnTo>
                  <a:pt x="0" y="0"/>
                </a:lnTo>
                <a:lnTo>
                  <a:pt x="13004800" y="0"/>
                </a:lnTo>
                <a:lnTo>
                  <a:pt x="13004800" y="1219200"/>
                </a:lnTo>
                <a:lnTo>
                  <a:pt x="0" y="1219200"/>
                </a:lnTo>
                <a:close/>
              </a:path>
            </a:pathLst>
          </a:custGeom>
          <a:solidFill>
            <a:srgbClr val="41B6E6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41B6E6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EF837D-C190-B24F-8A7B-363ACC861789}"/>
              </a:ext>
            </a:extLst>
          </p:cNvPr>
          <p:cNvSpPr txBox="1"/>
          <p:nvPr/>
        </p:nvSpPr>
        <p:spPr>
          <a:xfrm>
            <a:off x="1447394" y="2190459"/>
            <a:ext cx="4858621" cy="226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Avenir Book" panose="02000503020000020003" pitchFamily="2" charset="0"/>
              </a:rPr>
              <a:t>Session 1 | </a:t>
            </a:r>
            <a:r>
              <a:rPr lang="en-US" sz="2400" dirty="0">
                <a:solidFill>
                  <a:srgbClr val="41B6E6"/>
                </a:solidFill>
                <a:latin typeface="Avenir Book" panose="02000503020000020003" pitchFamily="2" charset="0"/>
              </a:rPr>
              <a:t>The Good God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venir Book" panose="02000503020000020003" pitchFamily="2" charset="0"/>
              </a:rPr>
              <a:t>Session 2 | </a:t>
            </a:r>
            <a:r>
              <a:rPr lang="en-US" sz="2400" dirty="0">
                <a:solidFill>
                  <a:srgbClr val="41B6E6"/>
                </a:solidFill>
                <a:latin typeface="Avenir Book" panose="02000503020000020003" pitchFamily="2" charset="0"/>
              </a:rPr>
              <a:t>The Trustworthy God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venir Book" panose="02000503020000020003" pitchFamily="2" charset="0"/>
              </a:rPr>
              <a:t>Session 3 | </a:t>
            </a:r>
            <a:r>
              <a:rPr lang="en-US" sz="2400" dirty="0">
                <a:solidFill>
                  <a:srgbClr val="41B6E6"/>
                </a:solidFill>
                <a:latin typeface="Avenir Book" panose="02000503020000020003" pitchFamily="2" charset="0"/>
              </a:rPr>
              <a:t>The Generous God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venir Book" panose="02000503020000020003" pitchFamily="2" charset="0"/>
              </a:rPr>
              <a:t>Session 4 | </a:t>
            </a:r>
            <a:r>
              <a:rPr lang="en-US" sz="2400" dirty="0">
                <a:solidFill>
                  <a:srgbClr val="41B6E6"/>
                </a:solidFill>
                <a:latin typeface="Avenir Book" panose="02000503020000020003" pitchFamily="2" charset="0"/>
              </a:rPr>
              <a:t>The Liberating God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17B701-5387-084A-9425-44F9C94CED77}"/>
              </a:ext>
            </a:extLst>
          </p:cNvPr>
          <p:cNvSpPr txBox="1"/>
          <p:nvPr/>
        </p:nvSpPr>
        <p:spPr>
          <a:xfrm>
            <a:off x="6095999" y="2135867"/>
            <a:ext cx="4715280" cy="17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Avenir Book" panose="02000503020000020003" pitchFamily="2" charset="0"/>
              </a:rPr>
              <a:t>Session 5 | </a:t>
            </a:r>
            <a:r>
              <a:rPr lang="en-US" sz="2400" dirty="0">
                <a:solidFill>
                  <a:srgbClr val="41B6E6"/>
                </a:solidFill>
                <a:latin typeface="Avenir Book" panose="02000503020000020003" pitchFamily="2" charset="0"/>
              </a:rPr>
              <a:t>The Fulfilling God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venir Book" panose="02000503020000020003" pitchFamily="2" charset="0"/>
              </a:rPr>
              <a:t>Session 6 | </a:t>
            </a:r>
            <a:r>
              <a:rPr lang="en-US" sz="2400" dirty="0">
                <a:solidFill>
                  <a:srgbClr val="41B6E6"/>
                </a:solidFill>
                <a:latin typeface="Avenir Book" panose="02000503020000020003" pitchFamily="2" charset="0"/>
              </a:rPr>
              <a:t>The Life-Giving God  </a:t>
            </a:r>
            <a:r>
              <a:rPr lang="en-US" sz="2400" dirty="0">
                <a:latin typeface="Avenir Book" panose="02000503020000020003" pitchFamily="2" charset="0"/>
              </a:rPr>
              <a:t>Session 7 | </a:t>
            </a:r>
            <a:r>
              <a:rPr lang="en-US" sz="2400" dirty="0">
                <a:solidFill>
                  <a:srgbClr val="41B6E6"/>
                </a:solidFill>
                <a:latin typeface="Avenir Book" panose="02000503020000020003" pitchFamily="2" charset="0"/>
              </a:rPr>
              <a:t>The Joyful God</a:t>
            </a:r>
          </a:p>
        </p:txBody>
      </p:sp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1DA4B1CB-161F-254E-B51F-79F83B1A98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338" y="0"/>
            <a:ext cx="4354285" cy="83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830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25;p19">
            <a:extLst>
              <a:ext uri="{FF2B5EF4-FFF2-40B4-BE49-F238E27FC236}">
                <a16:creationId xmlns:a16="http://schemas.microsoft.com/office/drawing/2014/main" id="{53A7304D-1B62-7740-8600-3608E6E1D89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05658" y="1117918"/>
            <a:ext cx="5764641" cy="535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9"/>
              <a:buFont typeface="Trebuchet MS"/>
              <a:buNone/>
            </a:pPr>
            <a:r>
              <a:rPr lang="en-GB" sz="3200" b="1" dirty="0">
                <a:latin typeface="Avenir Black" panose="02000503020000020003" pitchFamily="2" charset="0"/>
                <a:ea typeface="Trebuchet MS"/>
                <a:cs typeface="Trebuchet MS"/>
                <a:sym typeface="Trebuchet MS"/>
              </a:rPr>
              <a:t>SERIES OVERVIEW</a:t>
            </a:r>
            <a:endParaRPr lang="en-GB" sz="4000" b="1" dirty="0">
              <a:latin typeface="Avenir Black" panose="02000503020000020003" pitchFamily="2" charset="0"/>
            </a:endParaRPr>
          </a:p>
        </p:txBody>
      </p:sp>
      <p:sp>
        <p:nvSpPr>
          <p:cNvPr id="7" name="Google Shape;127;p19">
            <a:extLst>
              <a:ext uri="{FF2B5EF4-FFF2-40B4-BE49-F238E27FC236}">
                <a16:creationId xmlns:a16="http://schemas.microsoft.com/office/drawing/2014/main" id="{226BFF24-8E43-0A45-BC55-9BC60E94B88D}"/>
              </a:ext>
            </a:extLst>
          </p:cNvPr>
          <p:cNvSpPr/>
          <p:nvPr/>
        </p:nvSpPr>
        <p:spPr>
          <a:xfrm>
            <a:off x="4046648" y="7613850"/>
            <a:ext cx="5506159" cy="3407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200000"/>
              </a:lnSpc>
              <a:buClr>
                <a:srgbClr val="BA1B33"/>
              </a:buClr>
              <a:buSzPts val="2812"/>
            </a:pPr>
            <a:endParaRPr lang="en-GB" sz="2800" dirty="0">
              <a:solidFill>
                <a:srgbClr val="C00000"/>
              </a:solidFill>
              <a:latin typeface="Avenir Book" panose="02000503020000020003" pitchFamily="2" charset="0"/>
            </a:endParaRPr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BBA768F1-5BC1-1746-9283-5B85B10DE3B1}"/>
              </a:ext>
            </a:extLst>
          </p:cNvPr>
          <p:cNvSpPr/>
          <p:nvPr/>
        </p:nvSpPr>
        <p:spPr>
          <a:xfrm>
            <a:off x="-13338" y="6030894"/>
            <a:ext cx="12218675" cy="848371"/>
          </a:xfrm>
          <a:custGeom>
            <a:avLst/>
            <a:gdLst/>
            <a:ahLst/>
            <a:cxnLst/>
            <a:rect l="l" t="t" r="r" b="b"/>
            <a:pathLst>
              <a:path w="13004800" h="1219200">
                <a:moveTo>
                  <a:pt x="0" y="1219200"/>
                </a:moveTo>
                <a:lnTo>
                  <a:pt x="0" y="0"/>
                </a:lnTo>
                <a:lnTo>
                  <a:pt x="13004800" y="0"/>
                </a:lnTo>
                <a:lnTo>
                  <a:pt x="13004800" y="1219200"/>
                </a:lnTo>
                <a:lnTo>
                  <a:pt x="0" y="1219200"/>
                </a:lnTo>
                <a:close/>
              </a:path>
            </a:pathLst>
          </a:custGeom>
          <a:solidFill>
            <a:srgbClr val="41B6E6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41B6E6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EF837D-C190-B24F-8A7B-363ACC861789}"/>
              </a:ext>
            </a:extLst>
          </p:cNvPr>
          <p:cNvSpPr txBox="1"/>
          <p:nvPr/>
        </p:nvSpPr>
        <p:spPr>
          <a:xfrm>
            <a:off x="1447394" y="2190459"/>
            <a:ext cx="4858621" cy="226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Avenir Heavy" panose="02000503020000020003" pitchFamily="2" charset="0"/>
              </a:rPr>
              <a:t>Session 1 | </a:t>
            </a:r>
            <a:r>
              <a:rPr lang="en-US" sz="2400" b="1" dirty="0">
                <a:solidFill>
                  <a:srgbClr val="41B6E6"/>
                </a:solidFill>
                <a:latin typeface="Avenir Heavy" panose="02000503020000020003" pitchFamily="2" charset="0"/>
              </a:rPr>
              <a:t>The Good God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venir Book" panose="02000503020000020003" pitchFamily="2" charset="0"/>
              </a:rPr>
              <a:t>Session 2 | </a:t>
            </a:r>
            <a:r>
              <a:rPr lang="en-US" sz="2400" dirty="0">
                <a:solidFill>
                  <a:srgbClr val="41B6E6"/>
                </a:solidFill>
                <a:latin typeface="Avenir Book" panose="02000503020000020003" pitchFamily="2" charset="0"/>
              </a:rPr>
              <a:t>The Trustworthy God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venir Book" panose="02000503020000020003" pitchFamily="2" charset="0"/>
              </a:rPr>
              <a:t>Session 3 | </a:t>
            </a:r>
            <a:r>
              <a:rPr lang="en-US" sz="2400" dirty="0">
                <a:solidFill>
                  <a:srgbClr val="41B6E6"/>
                </a:solidFill>
                <a:latin typeface="Avenir Book" panose="02000503020000020003" pitchFamily="2" charset="0"/>
              </a:rPr>
              <a:t>The Generous God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venir Book" panose="02000503020000020003" pitchFamily="2" charset="0"/>
              </a:rPr>
              <a:t>Session 4 | </a:t>
            </a:r>
            <a:r>
              <a:rPr lang="en-US" sz="2400" dirty="0">
                <a:solidFill>
                  <a:srgbClr val="41B6E6"/>
                </a:solidFill>
                <a:latin typeface="Avenir Book" panose="02000503020000020003" pitchFamily="2" charset="0"/>
              </a:rPr>
              <a:t>The Liberating God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17B701-5387-084A-9425-44F9C94CED77}"/>
              </a:ext>
            </a:extLst>
          </p:cNvPr>
          <p:cNvSpPr txBox="1"/>
          <p:nvPr/>
        </p:nvSpPr>
        <p:spPr>
          <a:xfrm>
            <a:off x="6095999" y="2135867"/>
            <a:ext cx="4715280" cy="17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Avenir Book" panose="02000503020000020003" pitchFamily="2" charset="0"/>
              </a:rPr>
              <a:t>Session 5 | </a:t>
            </a:r>
            <a:r>
              <a:rPr lang="en-US" sz="2400" dirty="0">
                <a:solidFill>
                  <a:srgbClr val="41B6E6"/>
                </a:solidFill>
                <a:latin typeface="Avenir Book" panose="02000503020000020003" pitchFamily="2" charset="0"/>
              </a:rPr>
              <a:t>The Fulfilling God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venir Book" panose="02000503020000020003" pitchFamily="2" charset="0"/>
              </a:rPr>
              <a:t>Session 6 | </a:t>
            </a:r>
            <a:r>
              <a:rPr lang="en-US" sz="2400" dirty="0">
                <a:solidFill>
                  <a:srgbClr val="41B6E6"/>
                </a:solidFill>
                <a:latin typeface="Avenir Book" panose="02000503020000020003" pitchFamily="2" charset="0"/>
              </a:rPr>
              <a:t>The Life-Giving God  </a:t>
            </a:r>
            <a:r>
              <a:rPr lang="en-US" sz="2400" dirty="0">
                <a:latin typeface="Avenir Book" panose="02000503020000020003" pitchFamily="2" charset="0"/>
              </a:rPr>
              <a:t>Session 7 | </a:t>
            </a:r>
            <a:r>
              <a:rPr lang="en-US" sz="2400" dirty="0">
                <a:solidFill>
                  <a:srgbClr val="41B6E6"/>
                </a:solidFill>
                <a:latin typeface="Avenir Book" panose="02000503020000020003" pitchFamily="2" charset="0"/>
              </a:rPr>
              <a:t>The Joyful God</a:t>
            </a:r>
          </a:p>
        </p:txBody>
      </p:sp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1DA4B1CB-161F-254E-B51F-79F83B1A98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338" y="0"/>
            <a:ext cx="4354285" cy="83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336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2BA337C0-6CA5-1444-8A3F-8523AB9CA049}"/>
              </a:ext>
            </a:extLst>
          </p:cNvPr>
          <p:cNvSpPr/>
          <p:nvPr/>
        </p:nvSpPr>
        <p:spPr>
          <a:xfrm>
            <a:off x="0" y="5638800"/>
            <a:ext cx="12192000" cy="1219200"/>
          </a:xfrm>
          <a:custGeom>
            <a:avLst/>
            <a:gdLst/>
            <a:ahLst/>
            <a:cxnLst/>
            <a:rect l="l" t="t" r="r" b="b"/>
            <a:pathLst>
              <a:path w="13004800" h="1219200">
                <a:moveTo>
                  <a:pt x="0" y="1219200"/>
                </a:moveTo>
                <a:lnTo>
                  <a:pt x="0" y="0"/>
                </a:lnTo>
                <a:lnTo>
                  <a:pt x="13004800" y="0"/>
                </a:lnTo>
                <a:lnTo>
                  <a:pt x="13004800" y="1219200"/>
                </a:lnTo>
                <a:lnTo>
                  <a:pt x="0" y="1219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45942C36-9165-5043-A888-2F54A9C38EA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0"/>
                </a:moveTo>
                <a:lnTo>
                  <a:pt x="13004800" y="0"/>
                </a:lnTo>
                <a:lnTo>
                  <a:pt x="13004800" y="9753600"/>
                </a:lnTo>
                <a:lnTo>
                  <a:pt x="0" y="9753600"/>
                </a:lnTo>
                <a:lnTo>
                  <a:pt x="0" y="0"/>
                </a:lnTo>
                <a:close/>
              </a:path>
            </a:pathLst>
          </a:custGeom>
          <a:solidFill>
            <a:srgbClr val="41B6E6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41B6E6"/>
              </a:solidFill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19B2AAB1-3B85-4542-847F-7F6B83C83A75}"/>
              </a:ext>
            </a:extLst>
          </p:cNvPr>
          <p:cNvSpPr/>
          <p:nvPr/>
        </p:nvSpPr>
        <p:spPr>
          <a:xfrm>
            <a:off x="0" y="6009630"/>
            <a:ext cx="12192000" cy="848370"/>
          </a:xfrm>
          <a:custGeom>
            <a:avLst/>
            <a:gdLst/>
            <a:ahLst/>
            <a:cxnLst/>
            <a:rect l="l" t="t" r="r" b="b"/>
            <a:pathLst>
              <a:path w="13004800" h="1219200">
                <a:moveTo>
                  <a:pt x="0" y="1219200"/>
                </a:moveTo>
                <a:lnTo>
                  <a:pt x="0" y="0"/>
                </a:lnTo>
                <a:lnTo>
                  <a:pt x="13004800" y="0"/>
                </a:lnTo>
                <a:lnTo>
                  <a:pt x="13004800" y="1219200"/>
                </a:lnTo>
                <a:lnTo>
                  <a:pt x="0" y="1219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Google Shape;103;p16">
            <a:extLst>
              <a:ext uri="{FF2B5EF4-FFF2-40B4-BE49-F238E27FC236}">
                <a16:creationId xmlns:a16="http://schemas.microsoft.com/office/drawing/2014/main" id="{79E57260-2D2C-5642-808C-F4A984BECDB7}"/>
              </a:ext>
            </a:extLst>
          </p:cNvPr>
          <p:cNvSpPr/>
          <p:nvPr/>
        </p:nvSpPr>
        <p:spPr>
          <a:xfrm>
            <a:off x="795288" y="1087193"/>
            <a:ext cx="3758289" cy="3081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12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	</a:t>
            </a:r>
            <a:endParaRPr sz="2812" dirty="0">
              <a:solidFill>
                <a:srgbClr val="BA1B3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844"/>
              </a:spcBef>
              <a:spcAft>
                <a:spcPts val="0"/>
              </a:spcAft>
              <a:buNone/>
            </a:pPr>
            <a:r>
              <a:rPr lang="en-GB" sz="2812" b="1" dirty="0">
                <a:solidFill>
                  <a:schemeClr val="bg1"/>
                </a:solidFill>
                <a:latin typeface="Avenir Black" panose="02000503020000020003" pitchFamily="2" charset="0"/>
                <a:ea typeface="Trebuchet MS"/>
                <a:cs typeface="Trebuchet MS"/>
                <a:sym typeface="Trebuchet MS"/>
              </a:rPr>
              <a:t>WATCH</a:t>
            </a:r>
          </a:p>
          <a:p>
            <a:pPr algn="r">
              <a:lnSpc>
                <a:spcPct val="150000"/>
              </a:lnSpc>
              <a:spcBef>
                <a:spcPts val="844"/>
              </a:spcBef>
            </a:pPr>
            <a:r>
              <a:rPr lang="en-GB" sz="2812" b="1" dirty="0">
                <a:solidFill>
                  <a:schemeClr val="bg1"/>
                </a:solidFill>
                <a:latin typeface="Avenir Black" panose="02000503020000020003" pitchFamily="2" charset="0"/>
                <a:ea typeface="Trebuchet MS"/>
                <a:cs typeface="Trebuchet MS"/>
                <a:sym typeface="Trebuchet MS"/>
              </a:rPr>
              <a:t>DISCUSS</a:t>
            </a:r>
          </a:p>
          <a:p>
            <a:pPr marL="0" marR="0" lvl="0" indent="0" algn="r" rtl="0">
              <a:lnSpc>
                <a:spcPct val="150000"/>
              </a:lnSpc>
              <a:spcBef>
                <a:spcPts val="844"/>
              </a:spcBef>
              <a:spcAft>
                <a:spcPts val="0"/>
              </a:spcAft>
              <a:buNone/>
            </a:pPr>
            <a:r>
              <a:rPr lang="en-GB" sz="2812" b="1" dirty="0">
                <a:solidFill>
                  <a:schemeClr val="bg1"/>
                </a:solidFill>
                <a:latin typeface="Avenir Black" panose="02000503020000020003" pitchFamily="2" charset="0"/>
                <a:ea typeface="Trebuchet MS"/>
                <a:cs typeface="Trebuchet MS"/>
                <a:sym typeface="Trebuchet MS"/>
              </a:rPr>
              <a:t>WATCH</a:t>
            </a:r>
          </a:p>
          <a:p>
            <a:pPr marL="0" marR="0" lvl="0" indent="0" algn="r" rtl="0">
              <a:lnSpc>
                <a:spcPct val="150000"/>
              </a:lnSpc>
              <a:spcBef>
                <a:spcPts val="844"/>
              </a:spcBef>
              <a:spcAft>
                <a:spcPts val="0"/>
              </a:spcAft>
              <a:buNone/>
            </a:pPr>
            <a:r>
              <a:rPr lang="en-GB" sz="2812" b="1" dirty="0">
                <a:solidFill>
                  <a:schemeClr val="bg1"/>
                </a:solidFill>
                <a:latin typeface="Avenir Black" panose="02000503020000020003" pitchFamily="2" charset="0"/>
                <a:ea typeface="Trebuchet MS"/>
                <a:cs typeface="Trebuchet MS"/>
                <a:sym typeface="Trebuchet MS"/>
              </a:rPr>
              <a:t>DISCUSS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BB9FFC-35B4-9D4A-A435-CD03155C02BC}"/>
              </a:ext>
            </a:extLst>
          </p:cNvPr>
          <p:cNvSpPr txBox="1"/>
          <p:nvPr/>
        </p:nvSpPr>
        <p:spPr>
          <a:xfrm>
            <a:off x="4739898" y="1599223"/>
            <a:ext cx="74126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Avenir Medium" panose="02000503020000020003" pitchFamily="2" charset="0"/>
                <a:ea typeface="Trebuchet MS"/>
                <a:cs typeface="Trebuchet MS"/>
                <a:sym typeface="Trebuchet MS"/>
              </a:rPr>
              <a:t>Watch a 10 Minute Film </a:t>
            </a:r>
          </a:p>
          <a:p>
            <a:endParaRPr lang="en-US" sz="2400" dirty="0">
              <a:solidFill>
                <a:schemeClr val="bg1"/>
              </a:solidFill>
              <a:latin typeface="Avenir Medium" panose="02000503020000020003" pitchFamily="2" charset="0"/>
            </a:endParaRPr>
          </a:p>
          <a:p>
            <a:r>
              <a:rPr lang="en-GB" sz="2400" dirty="0">
                <a:solidFill>
                  <a:schemeClr val="bg1"/>
                </a:solidFill>
                <a:latin typeface="Avenir Medium" panose="02000503020000020003" pitchFamily="2" charset="0"/>
                <a:ea typeface="Trebuchet MS"/>
                <a:cs typeface="Trebuchet MS"/>
                <a:sym typeface="Trebuchet MS"/>
              </a:rPr>
              <a:t>Discuss The Film For 5 Minutes</a:t>
            </a:r>
          </a:p>
          <a:p>
            <a:endParaRPr lang="en-GB" sz="2400" dirty="0">
              <a:solidFill>
                <a:schemeClr val="bg1"/>
              </a:solidFill>
              <a:latin typeface="Avenir Medium" panose="02000503020000020003" pitchFamily="2" charset="0"/>
            </a:endParaRPr>
          </a:p>
          <a:p>
            <a:r>
              <a:rPr lang="en-GB" sz="2400" dirty="0">
                <a:solidFill>
                  <a:schemeClr val="bg1"/>
                </a:solidFill>
                <a:latin typeface="Avenir Medium" panose="02000503020000020003" pitchFamily="2" charset="0"/>
              </a:rPr>
              <a:t>Watch a 15 Minute Film</a:t>
            </a:r>
          </a:p>
          <a:p>
            <a:endParaRPr lang="en-GB" sz="2400" dirty="0">
              <a:solidFill>
                <a:schemeClr val="bg1"/>
              </a:solidFill>
              <a:latin typeface="Avenir Medium" panose="02000503020000020003" pitchFamily="2" charset="0"/>
            </a:endParaRPr>
          </a:p>
          <a:p>
            <a:r>
              <a:rPr lang="en-GB" sz="2400" dirty="0">
                <a:solidFill>
                  <a:schemeClr val="bg1"/>
                </a:solidFill>
                <a:latin typeface="Avenir Medium" panose="02000503020000020003" pitchFamily="2" charset="0"/>
              </a:rPr>
              <a:t>Talk Through The Session For 25 Minutes </a:t>
            </a:r>
            <a:endParaRPr lang="en-US" dirty="0"/>
          </a:p>
        </p:txBody>
      </p:sp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36ECDC4C-D747-1145-8B7B-ED6E290033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7715" y="6055817"/>
            <a:ext cx="4354285" cy="83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842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E4F51669-A619-3E40-8D8A-8BBBAA294B2C}"/>
              </a:ext>
            </a:extLst>
          </p:cNvPr>
          <p:cNvSpPr/>
          <p:nvPr/>
        </p:nvSpPr>
        <p:spPr>
          <a:xfrm>
            <a:off x="0" y="0"/>
            <a:ext cx="12192000" cy="3229929"/>
          </a:xfrm>
          <a:prstGeom prst="rect">
            <a:avLst/>
          </a:prstGeom>
          <a:blipFill>
            <a:blip r:embed="rId2" cstate="print"/>
            <a:stretch>
              <a:fillRect t="-40106" b="-104494"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0CCE0E4A-E49C-E048-9EDE-11D92749A12B}"/>
              </a:ext>
            </a:extLst>
          </p:cNvPr>
          <p:cNvSpPr txBox="1"/>
          <p:nvPr/>
        </p:nvSpPr>
        <p:spPr>
          <a:xfrm>
            <a:off x="1119822" y="767673"/>
            <a:ext cx="9952355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1864360" algn="l"/>
                <a:tab pos="4144645" algn="l"/>
              </a:tabLst>
            </a:pPr>
            <a:r>
              <a:rPr lang="en-GB" sz="6000" b="1" spc="325" dirty="0">
                <a:solidFill>
                  <a:srgbClr val="FFFFFF"/>
                </a:solidFill>
                <a:latin typeface="Avenir Heavy" panose="02000503020000020003" pitchFamily="2" charset="0"/>
                <a:cs typeface="Avenir"/>
              </a:rPr>
              <a:t>WAYS YOU CAN READ ALONG WITH US</a:t>
            </a:r>
            <a:endParaRPr sz="6000" b="1" dirty="0">
              <a:latin typeface="Avenir Heavy" panose="02000503020000020003" pitchFamily="2" charset="0"/>
              <a:cs typeface="Avenir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4205ACC-10D4-9643-88EF-047A1AD9DDFF}"/>
              </a:ext>
            </a:extLst>
          </p:cNvPr>
          <p:cNvGrpSpPr/>
          <p:nvPr/>
        </p:nvGrpSpPr>
        <p:grpSpPr>
          <a:xfrm>
            <a:off x="-632651" y="3734195"/>
            <a:ext cx="5764641" cy="781382"/>
            <a:chOff x="0" y="2767604"/>
            <a:chExt cx="5764641" cy="781382"/>
          </a:xfrm>
        </p:grpSpPr>
        <p:sp>
          <p:nvSpPr>
            <p:cNvPr id="11" name="Google Shape;125;p19">
              <a:extLst>
                <a:ext uri="{FF2B5EF4-FFF2-40B4-BE49-F238E27FC236}">
                  <a16:creationId xmlns:a16="http://schemas.microsoft.com/office/drawing/2014/main" id="{D78DC862-32B7-6042-82A4-686DD105E27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2767604"/>
              <a:ext cx="5764641" cy="5357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0" tIns="0" rIns="0" bIns="0" rtlCol="0" anchor="t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spcBef>
                  <a:spcPts val="0"/>
                </a:spcBef>
                <a:buClr>
                  <a:schemeClr val="dk1"/>
                </a:buClr>
                <a:buSzPts val="809"/>
                <a:buFont typeface="Trebuchet MS"/>
                <a:buNone/>
              </a:pPr>
              <a:r>
                <a:rPr lang="en-GB" sz="3200" b="1" dirty="0">
                  <a:latin typeface="Avenir Heavy" panose="02000503020000020003" pitchFamily="2" charset="0"/>
                  <a:sym typeface="Trebuchet MS"/>
                </a:rPr>
                <a:t>BibleGateway </a:t>
              </a:r>
              <a:endParaRPr lang="en-GB" sz="4000" b="1" dirty="0">
                <a:latin typeface="Avenir Heavy" panose="02000503020000020003" pitchFamily="2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74A2DEE-8D41-5B41-A519-53F9E95D90D9}"/>
                </a:ext>
              </a:extLst>
            </p:cNvPr>
            <p:cNvSpPr/>
            <p:nvPr/>
          </p:nvSpPr>
          <p:spPr>
            <a:xfrm>
              <a:off x="1493850" y="3179654"/>
              <a:ext cx="267387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GB" dirty="0">
                  <a:latin typeface="Avenir Book" panose="02000503020000020003" pitchFamily="2" charset="0"/>
                  <a:ea typeface="Arial"/>
                  <a:cs typeface="Arial"/>
                  <a:sym typeface="Arial"/>
                  <a:hlinkClick r:id="rId3"/>
                </a:rPr>
                <a:t>www.biblegateway.com</a:t>
              </a:r>
              <a:r>
                <a:rPr lang="en-GB" dirty="0">
                  <a:latin typeface="Avenir Book" panose="02000503020000020003" pitchFamily="2" charset="0"/>
                  <a:ea typeface="Arial"/>
                  <a:cs typeface="Arial"/>
                  <a:sym typeface="Arial"/>
                </a:rPr>
                <a:t> </a:t>
              </a:r>
              <a:endParaRPr lang="en-GB" dirty="0">
                <a:latin typeface="Avenir Book" panose="02000503020000020003" pitchFamily="2" charset="0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886D2987-CD89-8345-9F47-95363483F10D}"/>
              </a:ext>
            </a:extLst>
          </p:cNvPr>
          <p:cNvSpPr/>
          <p:nvPr/>
        </p:nvSpPr>
        <p:spPr>
          <a:xfrm>
            <a:off x="861199" y="5263888"/>
            <a:ext cx="38829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dirty="0">
                <a:latin typeface="Avenir Light" panose="020B0402020203020204" pitchFamily="34" charset="77"/>
                <a:ea typeface="Calibri"/>
                <a:cs typeface="Calibri"/>
                <a:sym typeface="Calibri"/>
                <a:hlinkClick r:id="rId4"/>
              </a:rPr>
              <a:t>www.youversion.com</a:t>
            </a:r>
            <a:r>
              <a:rPr lang="en-GB" dirty="0">
                <a:latin typeface="Avenir Light" panose="020B0402020203020204" pitchFamily="34" charset="77"/>
                <a:ea typeface="Calibri"/>
                <a:cs typeface="Calibri"/>
                <a:sym typeface="Calibri"/>
              </a:rPr>
              <a:t> or available at </a:t>
            </a:r>
          </a:p>
          <a:p>
            <a:pPr lvl="0"/>
            <a:r>
              <a:rPr lang="en-GB" dirty="0">
                <a:latin typeface="Avenir Light" panose="020B0402020203020204" pitchFamily="34" charset="77"/>
                <a:ea typeface="Calibri"/>
                <a:cs typeface="Calibri"/>
                <a:sym typeface="Calibri"/>
              </a:rPr>
              <a:t>App Store</a:t>
            </a:r>
            <a:endParaRPr lang="en-GB" dirty="0">
              <a:latin typeface="Avenir Light" panose="020B0402020203020204" pitchFamily="34" charset="77"/>
            </a:endParaRPr>
          </a:p>
        </p:txBody>
      </p:sp>
      <p:sp>
        <p:nvSpPr>
          <p:cNvPr id="14" name="Google Shape;125;p19">
            <a:extLst>
              <a:ext uri="{FF2B5EF4-FFF2-40B4-BE49-F238E27FC236}">
                <a16:creationId xmlns:a16="http://schemas.microsoft.com/office/drawing/2014/main" id="{FFFAE4B3-8610-884B-B68C-16C39730FA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4937" y="4870172"/>
            <a:ext cx="5764641" cy="535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9"/>
              <a:buFont typeface="Trebuchet MS"/>
              <a:buNone/>
            </a:pPr>
            <a:r>
              <a:rPr lang="en-GB" sz="3200" b="1" dirty="0">
                <a:latin typeface="Avenir Heavy" panose="02000503020000020003" pitchFamily="2" charset="0"/>
                <a:ea typeface="Trebuchet MS"/>
                <a:cs typeface="Trebuchet MS"/>
                <a:sym typeface="Trebuchet MS"/>
              </a:rPr>
              <a:t>YouVersion Bible App </a:t>
            </a:r>
            <a:endParaRPr sz="4000" b="1" dirty="0">
              <a:latin typeface="Avenir Heavy" panose="02000503020000020003" pitchFamily="2" charset="0"/>
            </a:endParaRPr>
          </a:p>
        </p:txBody>
      </p:sp>
      <p:pic>
        <p:nvPicPr>
          <p:cNvPr id="15" name="Picture 14" descr="A picture containing logo&#10;&#10;Description automatically generated">
            <a:extLst>
              <a:ext uri="{FF2B5EF4-FFF2-40B4-BE49-F238E27FC236}">
                <a16:creationId xmlns:a16="http://schemas.microsoft.com/office/drawing/2014/main" id="{C3173F58-5B1F-6B49-8BDF-3232004B30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7715" y="6055817"/>
            <a:ext cx="4354285" cy="83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906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237B8-7661-024A-B016-E6E497115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B6FEE-E3DE-F846-9A0D-DC37F7FA41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A0AFF35D-639C-3642-942B-E3D9F448704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0"/>
                </a:moveTo>
                <a:lnTo>
                  <a:pt x="13004800" y="0"/>
                </a:lnTo>
                <a:lnTo>
                  <a:pt x="13004800" y="9753600"/>
                </a:lnTo>
                <a:lnTo>
                  <a:pt x="0" y="9753600"/>
                </a:lnTo>
                <a:lnTo>
                  <a:pt x="0" y="0"/>
                </a:lnTo>
                <a:close/>
              </a:path>
            </a:pathLst>
          </a:custGeom>
          <a:solidFill>
            <a:srgbClr val="41B6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C0D44C38-7C41-E84C-BC71-8C5E49258C79}"/>
              </a:ext>
            </a:extLst>
          </p:cNvPr>
          <p:cNvSpPr/>
          <p:nvPr/>
        </p:nvSpPr>
        <p:spPr>
          <a:xfrm>
            <a:off x="0" y="6012780"/>
            <a:ext cx="12192000" cy="845220"/>
          </a:xfrm>
          <a:custGeom>
            <a:avLst/>
            <a:gdLst/>
            <a:ahLst/>
            <a:cxnLst/>
            <a:rect l="l" t="t" r="r" b="b"/>
            <a:pathLst>
              <a:path w="13004800" h="1219200">
                <a:moveTo>
                  <a:pt x="0" y="1219200"/>
                </a:moveTo>
                <a:lnTo>
                  <a:pt x="0" y="0"/>
                </a:lnTo>
                <a:lnTo>
                  <a:pt x="13004800" y="0"/>
                </a:lnTo>
                <a:lnTo>
                  <a:pt x="13004800" y="1219200"/>
                </a:lnTo>
                <a:lnTo>
                  <a:pt x="0" y="1219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Google Shape;140;p21">
            <a:extLst>
              <a:ext uri="{FF2B5EF4-FFF2-40B4-BE49-F238E27FC236}">
                <a16:creationId xmlns:a16="http://schemas.microsoft.com/office/drawing/2014/main" id="{8E79F45E-E504-494A-BAB6-A2DEE5C64B07}"/>
              </a:ext>
            </a:extLst>
          </p:cNvPr>
          <p:cNvSpPr txBox="1"/>
          <p:nvPr/>
        </p:nvSpPr>
        <p:spPr>
          <a:xfrm>
            <a:off x="755860" y="2512628"/>
            <a:ext cx="10680280" cy="987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 cap="small" dirty="0">
                <a:solidFill>
                  <a:schemeClr val="bg1"/>
                </a:solidFill>
                <a:latin typeface="Avenir Black" panose="02000503020000020003" pitchFamily="2" charset="0"/>
                <a:ea typeface="Calibri"/>
                <a:cs typeface="Calibri"/>
                <a:sym typeface="Calibri"/>
              </a:rPr>
              <a:t>SESSION 1 </a:t>
            </a:r>
            <a:r>
              <a:rPr lang="en-GB" sz="4800" b="1" cap="small" dirty="0">
                <a:solidFill>
                  <a:schemeClr val="bg1"/>
                </a:solidFill>
                <a:latin typeface="Avenir Light" panose="020B0402020203020204" pitchFamily="34" charset="77"/>
                <a:ea typeface="Calibri"/>
                <a:cs typeface="Calibri"/>
                <a:sym typeface="Calibri"/>
              </a:rPr>
              <a:t>| </a:t>
            </a:r>
            <a:r>
              <a:rPr lang="en-GB" sz="4800" cap="small" dirty="0">
                <a:solidFill>
                  <a:schemeClr val="bg1"/>
                </a:solidFill>
                <a:latin typeface="Avenir Light" panose="020B0402020203020204" pitchFamily="34" charset="77"/>
                <a:ea typeface="Calibri"/>
                <a:cs typeface="Calibri"/>
                <a:sym typeface="Calibri"/>
              </a:rPr>
              <a:t>THE GOOD GOD </a:t>
            </a:r>
            <a:endParaRPr dirty="0">
              <a:solidFill>
                <a:schemeClr val="bg1"/>
              </a:solidFill>
              <a:latin typeface="Avenir Light" panose="020B0402020203020204" pitchFamily="34" charset="77"/>
            </a:endParaRPr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F7DB28E8-D8BF-B342-A27D-324B8B2AE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7715" y="6055817"/>
            <a:ext cx="4354285" cy="83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688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4B70746-313F-C44D-8972-F71C47F3FD27}"/>
              </a:ext>
            </a:extLst>
          </p:cNvPr>
          <p:cNvSpPr txBox="1"/>
          <p:nvPr/>
        </p:nvSpPr>
        <p:spPr>
          <a:xfrm>
            <a:off x="2679673" y="2828835"/>
            <a:ext cx="68326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Avenir Book" panose="02000503020000020003" pitchFamily="2" charset="0"/>
              </a:rPr>
              <a:t>*EMBED FILM*</a:t>
            </a: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F15B6D46-A553-3D46-880D-B09C87B223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7715" y="6055817"/>
            <a:ext cx="4354285" cy="83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515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logo&#10;&#10;Description automatically generated">
            <a:extLst>
              <a:ext uri="{FF2B5EF4-FFF2-40B4-BE49-F238E27FC236}">
                <a16:creationId xmlns:a16="http://schemas.microsoft.com/office/drawing/2014/main" id="{6B7F3099-6AB8-AA43-BCC8-8FADD03E4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715" y="6055817"/>
            <a:ext cx="4354285" cy="835949"/>
          </a:xfrm>
          <a:prstGeom prst="rect">
            <a:avLst/>
          </a:prstGeom>
        </p:spPr>
      </p:pic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7F6B985F-79D6-9547-BF8B-61D208811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64" y="835330"/>
            <a:ext cx="7625149" cy="417794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FF94C59-D1AC-544C-808E-8698F49D8CC9}"/>
              </a:ext>
            </a:extLst>
          </p:cNvPr>
          <p:cNvGrpSpPr/>
          <p:nvPr/>
        </p:nvGrpSpPr>
        <p:grpSpPr>
          <a:xfrm>
            <a:off x="8103433" y="835330"/>
            <a:ext cx="3822848" cy="3259447"/>
            <a:chOff x="8099366" y="613909"/>
            <a:chExt cx="3822848" cy="325944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FB86243-DA32-8745-BA74-28DD600897FD}"/>
                </a:ext>
              </a:extLst>
            </p:cNvPr>
            <p:cNvGrpSpPr/>
            <p:nvPr/>
          </p:nvGrpSpPr>
          <p:grpSpPr>
            <a:xfrm>
              <a:off x="8099366" y="613909"/>
              <a:ext cx="3822848" cy="3259447"/>
              <a:chOff x="8071014" y="439249"/>
              <a:chExt cx="3822848" cy="3259447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B7CD2DF-1A71-1340-AF31-1494C3D71247}"/>
                  </a:ext>
                </a:extLst>
              </p:cNvPr>
              <p:cNvSpPr/>
              <p:nvPr/>
            </p:nvSpPr>
            <p:spPr>
              <a:xfrm>
                <a:off x="8288577" y="591487"/>
                <a:ext cx="35148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b="1" dirty="0">
                    <a:latin typeface="Avenir Heavy" panose="02000503020000020003" pitchFamily="2" charset="0"/>
                  </a:rPr>
                  <a:t>How To Access Video Content:</a:t>
                </a:r>
              </a:p>
            </p:txBody>
          </p: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B54DF572-4599-E348-90C5-4C3CED38CAC9}"/>
                  </a:ext>
                </a:extLst>
              </p:cNvPr>
              <p:cNvGrpSpPr/>
              <p:nvPr/>
            </p:nvGrpSpPr>
            <p:grpSpPr>
              <a:xfrm>
                <a:off x="8071014" y="439249"/>
                <a:ext cx="3822848" cy="3259447"/>
                <a:chOff x="7433026" y="693369"/>
                <a:chExt cx="3929386" cy="3982763"/>
              </a:xfrm>
            </p:grpSpPr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4EF6B901-CBBF-3E41-A54A-04DB7AA62244}"/>
                    </a:ext>
                  </a:extLst>
                </p:cNvPr>
                <p:cNvSpPr/>
                <p:nvPr/>
              </p:nvSpPr>
              <p:spPr>
                <a:xfrm>
                  <a:off x="7591338" y="3067398"/>
                  <a:ext cx="3612761" cy="1128230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GB" dirty="0">
                      <a:latin typeface="Avenir Book" panose="02000503020000020003" pitchFamily="2" charset="0"/>
                      <a:hlinkClick r:id="rId4"/>
                    </a:rPr>
                    <a:t>https://www.thegoodbook.co.uk/outreach/cem/resource_type-digital-download/</a:t>
                  </a:r>
                  <a:endParaRPr lang="en-GB" dirty="0">
                    <a:latin typeface="Avenir Book" panose="02000503020000020003" pitchFamily="2" charset="0"/>
                  </a:endParaRPr>
                </a:p>
              </p:txBody>
            </p: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36B4D654-EF2E-3842-81E1-E1FF13691FDA}"/>
                    </a:ext>
                  </a:extLst>
                </p:cNvPr>
                <p:cNvSpPr/>
                <p:nvPr/>
              </p:nvSpPr>
              <p:spPr>
                <a:xfrm>
                  <a:off x="7433026" y="693369"/>
                  <a:ext cx="3929386" cy="3982763"/>
                </a:xfrm>
                <a:prstGeom prst="rect">
                  <a:avLst/>
                </a:prstGeom>
                <a:noFill/>
                <a:ln w="19050">
                  <a:solidFill>
                    <a:srgbClr val="41B6E6"/>
                  </a:solidFill>
                  <a:prstDash val="lgDash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49B7A2"/>
                    </a:solidFill>
                  </a:endParaRPr>
                </a:p>
              </p:txBody>
            </p:sp>
          </p:grp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8CC88BC-ADE4-9E44-877D-768D64502C84}"/>
                </a:ext>
              </a:extLst>
            </p:cNvPr>
            <p:cNvSpPr/>
            <p:nvPr/>
          </p:nvSpPr>
          <p:spPr>
            <a:xfrm>
              <a:off x="8253386" y="1384468"/>
              <a:ext cx="3514808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>
                  <a:latin typeface="Avenir Book" panose="02000503020000020003" pitchFamily="2" charset="0"/>
                </a:rPr>
                <a:t>You can purchase the video content for the course at the Good Book Company: 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7504763-8A50-7142-862F-E1B3762CE9FF}"/>
              </a:ext>
            </a:extLst>
          </p:cNvPr>
          <p:cNvSpPr txBox="1"/>
          <p:nvPr/>
        </p:nvSpPr>
        <p:spPr>
          <a:xfrm>
            <a:off x="324264" y="236306"/>
            <a:ext cx="3908689" cy="369332"/>
          </a:xfrm>
          <a:prstGeom prst="rect">
            <a:avLst/>
          </a:prstGeom>
          <a:ln w="19050">
            <a:solidFill>
              <a:srgbClr val="41B6E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Avenir Light" panose="020B0402020203020204" pitchFamily="34" charset="77"/>
              </a:rPr>
              <a:t>*delete slide before running course*</a:t>
            </a:r>
          </a:p>
        </p:txBody>
      </p:sp>
    </p:spTree>
    <p:extLst>
      <p:ext uri="{BB962C8B-B14F-4D97-AF65-F5344CB8AC3E}">
        <p14:creationId xmlns:p14="http://schemas.microsoft.com/office/powerpoint/2010/main" val="36265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4E5B8CD-37EA-BB49-A553-FD4EC1F85C9A}"/>
              </a:ext>
            </a:extLst>
          </p:cNvPr>
          <p:cNvSpPr/>
          <p:nvPr/>
        </p:nvSpPr>
        <p:spPr>
          <a:xfrm>
            <a:off x="1135024" y="2211293"/>
            <a:ext cx="106124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latin typeface="Avenir Book" panose="02000503020000020003" pitchFamily="2" charset="0"/>
              </a:rPr>
              <a:t>What is the best gift God could give you?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8F1027C-B56D-D746-BE47-080BBEB31428}"/>
              </a:ext>
            </a:extLst>
          </p:cNvPr>
          <p:cNvSpPr/>
          <p:nvPr/>
        </p:nvSpPr>
        <p:spPr>
          <a:xfrm>
            <a:off x="1135024" y="1354669"/>
            <a:ext cx="19094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41B6E6"/>
                </a:solidFill>
                <a:latin typeface="Avenir Black" panose="02000503020000020003" pitchFamily="2" charset="0"/>
                <a:ea typeface="Trebuchet MS"/>
                <a:cs typeface="Trebuchet MS"/>
                <a:sym typeface="Trebuchet MS"/>
              </a:rPr>
              <a:t>DISCUSS</a:t>
            </a:r>
            <a:endParaRPr lang="en-US" dirty="0">
              <a:solidFill>
                <a:srgbClr val="41B6E6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D1F1AE3-3C53-2340-B617-24CC0D245CE1}"/>
              </a:ext>
            </a:extLst>
          </p:cNvPr>
          <p:cNvCxnSpPr/>
          <p:nvPr/>
        </p:nvCxnSpPr>
        <p:spPr>
          <a:xfrm>
            <a:off x="1172009" y="1925589"/>
            <a:ext cx="6636243" cy="0"/>
          </a:xfrm>
          <a:prstGeom prst="line">
            <a:avLst/>
          </a:prstGeom>
          <a:ln>
            <a:solidFill>
              <a:srgbClr val="41B6E6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6" name="Google Shape;140;p21">
            <a:extLst>
              <a:ext uri="{FF2B5EF4-FFF2-40B4-BE49-F238E27FC236}">
                <a16:creationId xmlns:a16="http://schemas.microsoft.com/office/drawing/2014/main" id="{94A50230-85CC-914F-8B4C-3281A6707B8A}"/>
              </a:ext>
            </a:extLst>
          </p:cNvPr>
          <p:cNvSpPr txBox="1"/>
          <p:nvPr/>
        </p:nvSpPr>
        <p:spPr>
          <a:xfrm>
            <a:off x="0" y="38994"/>
            <a:ext cx="7095958" cy="53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cap="small" dirty="0">
                <a:solidFill>
                  <a:srgbClr val="41B6E6"/>
                </a:solidFill>
                <a:latin typeface="Avenir Black" panose="02000503020000020003" pitchFamily="2" charset="0"/>
                <a:ea typeface="Calibri"/>
                <a:cs typeface="Calibri"/>
                <a:sym typeface="Calibri"/>
              </a:rPr>
              <a:t>SESSION 1 </a:t>
            </a:r>
            <a:r>
              <a:rPr lang="en-GB" sz="2800" b="1" cap="small" dirty="0">
                <a:solidFill>
                  <a:srgbClr val="41B6E6"/>
                </a:solidFill>
                <a:latin typeface="Avenir Light" panose="020B0402020203020204" pitchFamily="34" charset="77"/>
                <a:ea typeface="Calibri"/>
                <a:cs typeface="Calibri"/>
                <a:sym typeface="Calibri"/>
              </a:rPr>
              <a:t>| THE GOOD GOD</a:t>
            </a:r>
            <a:endParaRPr sz="1050" dirty="0">
              <a:solidFill>
                <a:srgbClr val="41B6E6"/>
              </a:solidFill>
              <a:latin typeface="Avenir Light" panose="020B0402020203020204" pitchFamily="34" charset="77"/>
            </a:endParaRPr>
          </a:p>
        </p:txBody>
      </p:sp>
      <p:pic>
        <p:nvPicPr>
          <p:cNvPr id="15" name="Picture 14" descr="A picture containing logo&#10;&#10;Description automatically generated">
            <a:extLst>
              <a:ext uri="{FF2B5EF4-FFF2-40B4-BE49-F238E27FC236}">
                <a16:creationId xmlns:a16="http://schemas.microsoft.com/office/drawing/2014/main" id="{6B16A3C4-CE5B-A04E-9B35-4FC590FBF9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715" y="6055817"/>
            <a:ext cx="4354285" cy="83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0248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612</Words>
  <Application>Microsoft Macintosh PowerPoint</Application>
  <PresentationFormat>Widescreen</PresentationFormat>
  <Paragraphs>83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Avenir Black</vt:lpstr>
      <vt:lpstr>Avenir Book</vt:lpstr>
      <vt:lpstr>Avenir Heavy</vt:lpstr>
      <vt:lpstr>Avenir Light</vt:lpstr>
      <vt:lpstr>Avenir Medium</vt:lpstr>
      <vt:lpstr>Calibri</vt:lpstr>
      <vt:lpstr>Calibri Light</vt:lpstr>
      <vt:lpstr>Trebuchet MS</vt:lpstr>
      <vt:lpstr>Office Theme</vt:lpstr>
      <vt:lpstr>PowerPoint Presentation</vt:lpstr>
      <vt:lpstr>SERIES OVERVIEW</vt:lpstr>
      <vt:lpstr>SERIES OVERVIEW</vt:lpstr>
      <vt:lpstr>PowerPoint Presentation</vt:lpstr>
      <vt:lpstr>YouVersion Bible App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WEEK :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Fudge, Daisy</dc:creator>
  <cp:lastModifiedBy>Fudge, Daisy</cp:lastModifiedBy>
  <cp:revision>11</cp:revision>
  <dcterms:created xsi:type="dcterms:W3CDTF">2020-10-28T16:04:25Z</dcterms:created>
  <dcterms:modified xsi:type="dcterms:W3CDTF">2020-10-29T12:50:08Z</dcterms:modified>
</cp:coreProperties>
</file>